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9" r:id="rId1"/>
  </p:sldMasterIdLst>
  <p:notesMasterIdLst>
    <p:notesMasterId r:id="rId14"/>
  </p:notesMasterIdLst>
  <p:sldIdLst>
    <p:sldId id="256" r:id="rId2"/>
    <p:sldId id="257" r:id="rId3"/>
    <p:sldId id="267" r:id="rId4"/>
    <p:sldId id="268" r:id="rId5"/>
    <p:sldId id="259" r:id="rId6"/>
    <p:sldId id="271" r:id="rId7"/>
    <p:sldId id="258" r:id="rId8"/>
    <p:sldId id="260" r:id="rId9"/>
    <p:sldId id="262" r:id="rId10"/>
    <p:sldId id="264" r:id="rId11"/>
    <p:sldId id="261" r:id="rId12"/>
    <p:sldId id="27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62" autoAdjust="0"/>
    <p:restoredTop sz="86477" autoAdjust="0"/>
  </p:normalViewPr>
  <p:slideViewPr>
    <p:cSldViewPr snapToGrid="0">
      <p:cViewPr varScale="1">
        <p:scale>
          <a:sx n="68" d="100"/>
          <a:sy n="68" d="100"/>
        </p:scale>
        <p:origin x="540" y="72"/>
      </p:cViewPr>
      <p:guideLst>
        <p:guide orient="horz" pos="2160"/>
        <p:guide pos="3840"/>
      </p:guideLst>
    </p:cSldViewPr>
  </p:slideViewPr>
  <p:outlineViewPr>
    <p:cViewPr>
      <p:scale>
        <a:sx n="33" d="100"/>
        <a:sy n="33" d="100"/>
      </p:scale>
      <p:origin x="0" y="880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FF84A3-F8C0-42FA-8121-DE14E69AB833}" type="datetimeFigureOut">
              <a:rPr lang="en-US" smtClean="0"/>
              <a:t>10/2/2017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893037-7356-4868-B325-A0F5873FA58A}" type="slidenum">
              <a:rPr lang="en-US" smtClean="0"/>
              <a:t>‹#›</a:t>
            </a:fld>
            <a:endParaRPr lang="en-US"/>
          </a:p>
        </p:txBody>
      </p:sp>
    </p:spTree>
    <p:extLst>
      <p:ext uri="{BB962C8B-B14F-4D97-AF65-F5344CB8AC3E}">
        <p14:creationId xmlns:p14="http://schemas.microsoft.com/office/powerpoint/2010/main" val="1588842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03200" y="153923"/>
            <a:ext cx="89408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9347200" y="2052960"/>
            <a:ext cx="26416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8E759482-B1C5-4D7A-8051-FC27AAFC3040}" type="datetime1">
              <a:rPr lang="en-US" smtClean="0"/>
              <a:t>10/2/2017</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5D2FE8B7-FF5A-4F06-A8F2-9E459F92EAF5}" type="slidenum">
              <a:rPr lang="en-US" smtClean="0"/>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609600" y="2052960"/>
            <a:ext cx="8432800" cy="1828800"/>
          </a:xfrm>
        </p:spPr>
        <p:txBody>
          <a:bodyPr/>
          <a:lstStyle>
            <a:lvl1pPr algn="r">
              <a:defRPr sz="4200" spc="150" baseline="0"/>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4BAED3-A310-48B6-89FA-4E592C6F1E51}" type="datetime1">
              <a:rPr lang="en-US" smtClean="0"/>
              <a:t>10/2/2017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2FE8B7-FF5A-4F06-A8F2-9E459F92EAF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03200" y="147319"/>
            <a:ext cx="89408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347200" y="147319"/>
            <a:ext cx="2608061"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9550400" y="274639"/>
            <a:ext cx="22352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8B0B8C-8537-4EEB-88F8-3B3B2687DBF2}" type="datetime1">
              <a:rPr lang="en-US" smtClean="0"/>
              <a:t>10/2/2017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5D2FE8B7-FF5A-4F06-A8F2-9E459F92EAF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771C32-6B37-4073-8A25-FE99BC170FC7}" type="datetime1">
              <a:rPr lang="en-US" smtClean="0"/>
              <a:t>10/2/2017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2FE8B7-FF5A-4F06-A8F2-9E459F92EAF5}" type="slidenum">
              <a:rPr lang="en-US" smtClean="0"/>
              <a:t>‹#›</a:t>
            </a:fld>
            <a:endParaRPr lang="en-US"/>
          </a:p>
        </p:txBody>
      </p:sp>
      <p:sp>
        <p:nvSpPr>
          <p:cNvPr id="7" name="Title 6"/>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9347200" y="152399"/>
            <a:ext cx="26416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03200" y="153923"/>
            <a:ext cx="89408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9550400" y="2892277"/>
            <a:ext cx="21336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F0915965-A957-4E30-BE30-A3C2ECBD5F2E}" type="datetime1">
              <a:rPr lang="en-US" smtClean="0"/>
              <a:t>10/2/2017</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5D2FE8B7-FF5A-4F06-A8F2-9E459F92EAF5}" type="slidenum">
              <a:rPr lang="en-US" smtClean="0"/>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508000" y="2892277"/>
            <a:ext cx="8432800" cy="1645920"/>
          </a:xfrm>
        </p:spPr>
        <p:txBody>
          <a:bodyPr/>
          <a:lstStyle>
            <a:lvl1pPr algn="r">
              <a:defRPr sz="4200" spc="150" baseline="0"/>
            </a:lvl1pPr>
          </a:lstStyle>
          <a:p>
            <a:r>
              <a:rPr lang="en-US"/>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19072"/>
            <a:ext cx="53848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90ACD8F-F274-4325-9F03-47A3200C1B65}" type="datetime1">
              <a:rPr lang="en-US" smtClean="0"/>
              <a:t>10/2/2017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2FE8B7-FF5A-4F06-A8F2-9E459F92EAF5}" type="slidenum">
              <a:rPr lang="en-US" smtClean="0"/>
              <a:t>‹#›</a:t>
            </a:fld>
            <a:endParaRPr lang="en-US"/>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722438"/>
            <a:ext cx="5386917"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438400"/>
            <a:ext cx="5386917"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722438"/>
            <a:ext cx="5389033"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438400"/>
            <a:ext cx="5389033"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769D6FC-0759-4C64-BA27-77E1B55E69C2}" type="datetime1">
              <a:rPr lang="en-US" smtClean="0"/>
              <a:t>10/2/2017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2FE8B7-FF5A-4F06-A8F2-9E459F92EAF5}"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1FEF32C-5AF2-4875-83D3-0C7F783A9D99}" type="datetime1">
              <a:rPr lang="en-US" smtClean="0"/>
              <a:t>10/2/2017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2FE8B7-FF5A-4F06-A8F2-9E459F92EAF5}" type="slidenum">
              <a:rPr lang="en-US" smtClean="0"/>
              <a:t>‹#›</a:t>
            </a:fld>
            <a:endParaRPr lang="en-US"/>
          </a:p>
        </p:txBody>
      </p:sp>
      <p:sp>
        <p:nvSpPr>
          <p:cNvPr id="6" name="Title 5"/>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03200" y="150919"/>
            <a:ext cx="11775736"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45092AC9-66D9-485A-908C-7CC226B8874F}" type="datetime1">
              <a:rPr lang="en-US" smtClean="0"/>
              <a:t>10/2/2017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2FE8B7-FF5A-4F06-A8F2-9E459F92EAF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347200" y="150876"/>
            <a:ext cx="26416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203200" y="152400"/>
            <a:ext cx="89408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812800" y="304801"/>
            <a:ext cx="7823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546336" y="2130552"/>
            <a:ext cx="2231136"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FA6384-01F1-4B0C-A462-94B0E3F2CC1A}" type="datetime1">
              <a:rPr lang="en-US" smtClean="0"/>
              <a:t>10/2/2017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5D2FE8B7-FF5A-4F06-A8F2-9E459F92EAF5}" type="slidenum">
              <a:rPr lang="en-US" smtClean="0"/>
              <a:t>‹#›</a:t>
            </a:fld>
            <a:endParaRPr lang="en-US"/>
          </a:p>
        </p:txBody>
      </p:sp>
      <p:sp>
        <p:nvSpPr>
          <p:cNvPr id="11" name="Title 10"/>
          <p:cNvSpPr>
            <a:spLocks noGrp="1"/>
          </p:cNvSpPr>
          <p:nvPr>
            <p:ph type="title"/>
          </p:nvPr>
        </p:nvSpPr>
        <p:spPr>
          <a:xfrm>
            <a:off x="9546336" y="457200"/>
            <a:ext cx="2234213" cy="1673352"/>
          </a:xfrm>
        </p:spPr>
        <p:txBody>
          <a:bodyPr anchor="b"/>
          <a:lstStyle>
            <a:lvl1pPr algn="l">
              <a:defRPr sz="2000" spc="150" baseline="0"/>
            </a:lvl1pPr>
          </a:lstStyle>
          <a:p>
            <a:r>
              <a:rPr lang="en-US"/>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9347200" y="150876"/>
            <a:ext cx="26416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203200" y="152400"/>
            <a:ext cx="89408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550400" y="2133600"/>
            <a:ext cx="22352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CF1320-6088-4ACC-A337-21A8CBD19475}" type="datetime1">
              <a:rPr lang="en-US" smtClean="0"/>
              <a:t>10/2/2017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2FE8B7-FF5A-4F06-A8F2-9E459F92EAF5}" type="slidenum">
              <a:rPr lang="en-US" smtClean="0"/>
              <a:t>‹#›</a:t>
            </a:fld>
            <a:endParaRPr lang="en-US"/>
          </a:p>
        </p:txBody>
      </p:sp>
      <p:sp>
        <p:nvSpPr>
          <p:cNvPr id="10" name="Title 9"/>
          <p:cNvSpPr>
            <a:spLocks noGrp="1"/>
          </p:cNvSpPr>
          <p:nvPr>
            <p:ph type="title"/>
          </p:nvPr>
        </p:nvSpPr>
        <p:spPr>
          <a:xfrm>
            <a:off x="9550400" y="460248"/>
            <a:ext cx="2235200" cy="1673352"/>
          </a:xfrm>
        </p:spPr>
        <p:txBody>
          <a:bodyPr anchor="b"/>
          <a:lstStyle>
            <a:lvl1pPr algn="l">
              <a:defRPr sz="2000" spc="150" baseline="0">
                <a:solidFill>
                  <a:schemeClr val="tx2"/>
                </a:solidFill>
              </a:defRPr>
            </a:lvl1pPr>
          </a:lstStyle>
          <a:p>
            <a:r>
              <a:rPr lang="en-US"/>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203200" y="1634971"/>
            <a:ext cx="11775736"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03199" y="152401"/>
            <a:ext cx="11752063"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508000" y="355847"/>
            <a:ext cx="11175013" cy="105439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07999" y="1719071"/>
            <a:ext cx="11210524" cy="4407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94517" y="6356350"/>
            <a:ext cx="2844800" cy="274320"/>
          </a:xfrm>
          <a:prstGeom prst="rect">
            <a:avLst/>
          </a:prstGeom>
        </p:spPr>
        <p:txBody>
          <a:bodyPr vert="horz" lIns="91440" tIns="45720" rIns="91440" bIns="45720" rtlCol="0" anchor="ctr"/>
          <a:lstStyle>
            <a:lvl1pPr algn="l">
              <a:defRPr sz="1100">
                <a:solidFill>
                  <a:schemeClr val="tx2"/>
                </a:solidFill>
              </a:defRPr>
            </a:lvl1pPr>
          </a:lstStyle>
          <a:p>
            <a:fld id="{0250226F-0F56-4907-8175-9BFEDB0208DC}" type="datetime1">
              <a:rPr lang="en-US" smtClean="0"/>
              <a:t>10/2/2017</a:t>
            </a:fld>
            <a:endParaRPr lang="en-US"/>
          </a:p>
        </p:txBody>
      </p:sp>
      <p:sp>
        <p:nvSpPr>
          <p:cNvPr id="5" name="Footer Placeholder 4"/>
          <p:cNvSpPr>
            <a:spLocks noGrp="1"/>
          </p:cNvSpPr>
          <p:nvPr>
            <p:ph type="ftr" sz="quarter" idx="3"/>
          </p:nvPr>
        </p:nvSpPr>
        <p:spPr>
          <a:xfrm>
            <a:off x="4064000" y="6356350"/>
            <a:ext cx="44704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10979573" y="6355080"/>
            <a:ext cx="777288"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5D2FE8B7-FF5A-4F06-A8F2-9E459F92EAF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4050" r:id="rId1"/>
    <p:sldLayoutId id="2147484051" r:id="rId2"/>
    <p:sldLayoutId id="2147484052" r:id="rId3"/>
    <p:sldLayoutId id="2147484053" r:id="rId4"/>
    <p:sldLayoutId id="2147484054" r:id="rId5"/>
    <p:sldLayoutId id="2147484055" r:id="rId6"/>
    <p:sldLayoutId id="2147484056" r:id="rId7"/>
    <p:sldLayoutId id="2147484057" r:id="rId8"/>
    <p:sldLayoutId id="2147484058" r:id="rId9"/>
    <p:sldLayoutId id="2147484059" r:id="rId10"/>
    <p:sldLayoutId id="2147484060" r:id="rId11"/>
  </p:sldLayoutIdLst>
  <p:hf hdr="0" ftr="0" dt="0"/>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9.xml"/><Relationship Id="rId5" Type="http://schemas.openxmlformats.org/officeDocument/2006/relationships/image" Target="../media/image20.pn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www.flickr.com/photos/shirazc/2762490009" TargetMode="External"/><Relationship Id="rId3" Type="http://schemas.openxmlformats.org/officeDocument/2006/relationships/hyperlink" Target="https://obamawhitehouse.archives.gov/blog/2015/05/11/case-you-missed-it-first-ladys-powerful-remarks-tuskegee-universitys-class-2015" TargetMode="External"/><Relationship Id="rId7" Type="http://schemas.openxmlformats.org/officeDocument/2006/relationships/hyperlink" Target="https://upload.wikimedia.org/wikipedia/commons/5/5a/Haikou_People's_Park_-_people_exercising_on_exercise_equipment_-_02.jpg" TargetMode="External"/><Relationship Id="rId2" Type="http://schemas.openxmlformats.org/officeDocument/2006/relationships/hyperlink" Target="https://www.usda.gov/media/blog/2012/08/8/making-new-connections-during-national-farmers-market-week" TargetMode="External"/><Relationship Id="rId1" Type="http://schemas.openxmlformats.org/officeDocument/2006/relationships/slideLayout" Target="../slideLayouts/slideLayout2.xml"/><Relationship Id="rId6" Type="http://schemas.openxmlformats.org/officeDocument/2006/relationships/hyperlink" Target="https://www.flickr.com/photos/benledbetter-architect/6282896719" TargetMode="External"/><Relationship Id="rId5" Type="http://schemas.openxmlformats.org/officeDocument/2006/relationships/hyperlink" Target="https://www.flickr.com/photos/techcocktail/9728842216" TargetMode="External"/><Relationship Id="rId10" Type="http://schemas.openxmlformats.org/officeDocument/2006/relationships/hyperlink" Target="https://www.flickr.com/photos/joebehr/16372311013" TargetMode="External"/><Relationship Id="rId4" Type="http://schemas.openxmlformats.org/officeDocument/2006/relationships/hyperlink" Target="https://vimeo.com/95775962" TargetMode="External"/><Relationship Id="rId9" Type="http://schemas.openxmlformats.org/officeDocument/2006/relationships/hyperlink" Target="https://www.flickr.com/photos/15239812@N00/7165014715"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C21879E-659D-4A12-B30B-F29B0A449494}"/>
              </a:ext>
            </a:extLst>
          </p:cNvPr>
          <p:cNvSpPr>
            <a:spLocks noGrp="1"/>
          </p:cNvSpPr>
          <p:nvPr>
            <p:ph type="subTitle" idx="1"/>
          </p:nvPr>
        </p:nvSpPr>
        <p:spPr>
          <a:xfrm>
            <a:off x="-116803" y="4823772"/>
            <a:ext cx="9144000" cy="1725336"/>
          </a:xfrm>
        </p:spPr>
        <p:txBody>
          <a:bodyPr>
            <a:noAutofit/>
          </a:bodyPr>
          <a:lstStyle/>
          <a:p>
            <a:pPr algn="r"/>
            <a:r>
              <a:rPr lang="en-US" sz="2400" b="1" spc="0" dirty="0">
                <a:ln w="18415" cmpd="sng">
                  <a:solidFill>
                    <a:srgbClr val="FFFFFF"/>
                  </a:solidFill>
                  <a:prstDash val="solid"/>
                </a:ln>
                <a:effectLst>
                  <a:outerShdw blurRad="63500" dir="3600000" algn="tl" rotWithShape="0">
                    <a:srgbClr val="000000">
                      <a:alpha val="70000"/>
                    </a:srgbClr>
                  </a:outerShdw>
                </a:effectLst>
                <a:latin typeface="Adobe Fan Heiti Std B" pitchFamily="34" charset="-128"/>
                <a:ea typeface="Adobe Fan Heiti Std B" pitchFamily="34" charset="-128"/>
                <a:cs typeface="Arial" panose="020B0604020202020204" pitchFamily="34" charset="0"/>
              </a:rPr>
              <a:t>People … Place … Progress</a:t>
            </a:r>
          </a:p>
          <a:p>
            <a:pPr algn="r"/>
            <a:r>
              <a:rPr lang="en-US" sz="2400" b="1" spc="0" dirty="0">
                <a:ln w="18415" cmpd="sng">
                  <a:solidFill>
                    <a:srgbClr val="FFFFFF"/>
                  </a:solidFill>
                  <a:prstDash val="solid"/>
                </a:ln>
                <a:effectLst>
                  <a:outerShdw blurRad="63500" dir="3600000" algn="tl" rotWithShape="0">
                    <a:srgbClr val="000000">
                      <a:alpha val="70000"/>
                    </a:srgbClr>
                  </a:outerShdw>
                </a:effectLst>
                <a:latin typeface="Adobe Fan Heiti Std B" pitchFamily="34" charset="-128"/>
                <a:ea typeface="Adobe Fan Heiti Std B" pitchFamily="34" charset="-128"/>
                <a:cs typeface="Arial" panose="020B0604020202020204" pitchFamily="34" charset="0"/>
              </a:rPr>
              <a:t>Leon D. Caldwell, Ph.D.</a:t>
            </a:r>
          </a:p>
          <a:p>
            <a:pPr algn="r"/>
            <a:r>
              <a:rPr lang="en-US" sz="2400" b="1" spc="0" dirty="0">
                <a:ln w="18415" cmpd="sng">
                  <a:solidFill>
                    <a:srgbClr val="FFFFFF"/>
                  </a:solidFill>
                  <a:prstDash val="solid"/>
                </a:ln>
                <a:effectLst>
                  <a:outerShdw blurRad="63500" dir="3600000" algn="tl" rotWithShape="0">
                    <a:srgbClr val="000000">
                      <a:alpha val="70000"/>
                    </a:srgbClr>
                  </a:outerShdw>
                </a:effectLst>
                <a:latin typeface="Adobe Fan Heiti Std B" pitchFamily="34" charset="-128"/>
                <a:ea typeface="Adobe Fan Heiti Std B" pitchFamily="34" charset="-128"/>
                <a:cs typeface="Arial" panose="020B0604020202020204" pitchFamily="34" charset="0"/>
              </a:rPr>
              <a:t>Managing Principal</a:t>
            </a:r>
          </a:p>
          <a:p>
            <a:pPr algn="r"/>
            <a:r>
              <a:rPr lang="en-US" sz="2400" b="1" spc="0" dirty="0">
                <a:ln w="18415" cmpd="sng">
                  <a:solidFill>
                    <a:srgbClr val="FFFFFF"/>
                  </a:solidFill>
                  <a:prstDash val="solid"/>
                </a:ln>
                <a:effectLst>
                  <a:outerShdw blurRad="63500" dir="3600000" algn="tl" rotWithShape="0">
                    <a:srgbClr val="000000">
                      <a:alpha val="70000"/>
                    </a:srgbClr>
                  </a:outerShdw>
                </a:effectLst>
                <a:latin typeface="Adobe Fan Heiti Std B" pitchFamily="34" charset="-128"/>
                <a:ea typeface="Adobe Fan Heiti Std B" pitchFamily="34" charset="-128"/>
                <a:cs typeface="Arial" panose="020B0604020202020204" pitchFamily="34" charset="0"/>
              </a:rPr>
              <a:t>leoncaldwell@Ujimapartners.com</a:t>
            </a:r>
          </a:p>
        </p:txBody>
      </p:sp>
      <p:sp>
        <p:nvSpPr>
          <p:cNvPr id="6" name="Slide Number Placeholder 5">
            <a:extLst>
              <a:ext uri="{FF2B5EF4-FFF2-40B4-BE49-F238E27FC236}">
                <a16:creationId xmlns:a16="http://schemas.microsoft.com/office/drawing/2014/main" id="{7C162308-7489-4BD9-9389-C4929F1B7F75}"/>
              </a:ext>
            </a:extLst>
          </p:cNvPr>
          <p:cNvSpPr>
            <a:spLocks noGrp="1"/>
          </p:cNvSpPr>
          <p:nvPr>
            <p:ph type="sldNum" sz="quarter" idx="11"/>
          </p:nvPr>
        </p:nvSpPr>
        <p:spPr/>
        <p:txBody>
          <a:bodyPr>
            <a:normAutofit/>
          </a:bodyPr>
          <a:lstStyle/>
          <a:p>
            <a:fld id="{5D2FE8B7-FF5A-4F06-A8F2-9E459F92EAF5}" type="slidenum">
              <a:rPr lang="en-US" smtClean="0"/>
              <a:t>1</a:t>
            </a:fld>
            <a:endParaRPr lang="en-US"/>
          </a:p>
        </p:txBody>
      </p:sp>
      <p:sp>
        <p:nvSpPr>
          <p:cNvPr id="2" name="Title 1">
            <a:extLst>
              <a:ext uri="{FF2B5EF4-FFF2-40B4-BE49-F238E27FC236}">
                <a16:creationId xmlns:a16="http://schemas.microsoft.com/office/drawing/2014/main" id="{D581033A-7B31-4719-B6D0-5C09F8644DCC}"/>
              </a:ext>
            </a:extLst>
          </p:cNvPr>
          <p:cNvSpPr>
            <a:spLocks noGrp="1"/>
          </p:cNvSpPr>
          <p:nvPr>
            <p:ph type="title"/>
          </p:nvPr>
        </p:nvSpPr>
        <p:spPr>
          <a:xfrm>
            <a:off x="485657" y="318499"/>
            <a:ext cx="8374564" cy="3945275"/>
          </a:xfrm>
        </p:spPr>
        <p:txBody>
          <a:bodyPr>
            <a:noAutofit/>
          </a:bodyPr>
          <a:lstStyle/>
          <a:p>
            <a:pPr algn="l"/>
            <a:r>
              <a:rPr lang="en-US" sz="6600" b="1" cap="none" spc="0" dirty="0">
                <a:ln w="10160">
                  <a:solidFill>
                    <a:schemeClr val="accent1"/>
                  </a:solidFill>
                  <a:prstDash val="solid"/>
                </a:ln>
                <a:solidFill>
                  <a:srgbClr val="FFFFFF"/>
                </a:solidFill>
                <a:effectLst>
                  <a:outerShdw blurRad="38100" dist="38100" dir="2700000" algn="tl">
                    <a:srgbClr val="000000">
                      <a:alpha val="43137"/>
                    </a:srgbClr>
                  </a:outerShdw>
                  <a:reflection blurRad="152400" stA="22000" endPos="59000" dist="12700" dir="5400000" sy="-100000" algn="bl" rotWithShape="0"/>
                </a:effectLst>
                <a:latin typeface="HGPHeiseiKakugothictaiW5" panose="020B0600000000000000" pitchFamily="50" charset="-128"/>
                <a:ea typeface="HGPHeiseiKakugothictaiW5" panose="020B0600000000000000" pitchFamily="50" charset="-128"/>
                <a:cs typeface="Tahoma" panose="020B0604030504040204" pitchFamily="34" charset="0"/>
              </a:rPr>
              <a:t>UJIMA</a:t>
            </a:r>
            <a:br>
              <a:rPr lang="en-US" sz="6600" b="1" cap="none" spc="0" dirty="0">
                <a:ln w="10160">
                  <a:solidFill>
                    <a:schemeClr val="accent1"/>
                  </a:solidFill>
                  <a:prstDash val="solid"/>
                </a:ln>
                <a:solidFill>
                  <a:srgbClr val="FFFFFF"/>
                </a:solidFill>
                <a:effectLst>
                  <a:outerShdw blurRad="38100" dist="38100" dir="2700000" algn="tl">
                    <a:srgbClr val="000000">
                      <a:alpha val="43137"/>
                    </a:srgbClr>
                  </a:outerShdw>
                  <a:reflection blurRad="152400" stA="22000" endPos="59000" dist="12700" dir="5400000" sy="-100000" algn="bl" rotWithShape="0"/>
                </a:effectLst>
                <a:latin typeface="HGPHeiseiKakugothictaiW5" panose="020B0600000000000000" pitchFamily="50" charset="-128"/>
                <a:ea typeface="HGPHeiseiKakugothictaiW5" panose="020B0600000000000000" pitchFamily="50" charset="-128"/>
                <a:cs typeface="Tahoma" panose="020B0604030504040204" pitchFamily="34" charset="0"/>
              </a:rPr>
            </a:br>
            <a:r>
              <a:rPr lang="en-US" sz="6600" b="1" cap="none" spc="0" dirty="0">
                <a:ln w="10160">
                  <a:solidFill>
                    <a:schemeClr val="accent1"/>
                  </a:solidFill>
                  <a:prstDash val="solid"/>
                </a:ln>
                <a:solidFill>
                  <a:srgbClr val="FFFFFF"/>
                </a:solidFill>
                <a:effectLst>
                  <a:outerShdw blurRad="38100" dist="38100" dir="2700000" algn="tl">
                    <a:srgbClr val="000000">
                      <a:alpha val="43137"/>
                    </a:srgbClr>
                  </a:outerShdw>
                  <a:reflection blurRad="152400" stA="22000" endPos="59000" dist="12700" dir="5400000" sy="-100000" algn="bl" rotWithShape="0"/>
                </a:effectLst>
                <a:latin typeface="HGPHeiseiKakugothictaiW5" panose="020B0600000000000000" pitchFamily="50" charset="-128"/>
                <a:ea typeface="HGPHeiseiKakugothictaiW5" panose="020B0600000000000000" pitchFamily="50" charset="-128"/>
                <a:cs typeface="Tahoma" panose="020B0604030504040204" pitchFamily="34" charset="0"/>
              </a:rPr>
              <a:t>COMMUNITY TRANSFORMATION PARTNERS, LLC</a:t>
            </a:r>
          </a:p>
        </p:txBody>
      </p:sp>
      <p:pic>
        <p:nvPicPr>
          <p:cNvPr id="5" name="Picture 4">
            <a:extLst>
              <a:ext uri="{FF2B5EF4-FFF2-40B4-BE49-F238E27FC236}">
                <a16:creationId xmlns:a16="http://schemas.microsoft.com/office/drawing/2014/main" id="{F3866FF4-CD97-46D5-A41E-E3CFCDF830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94646" y="418912"/>
            <a:ext cx="2497709" cy="2497709"/>
          </a:xfrm>
          <a:prstGeom prst="rect">
            <a:avLst/>
          </a:prstGeom>
        </p:spPr>
      </p:pic>
      <p:pic>
        <p:nvPicPr>
          <p:cNvPr id="7" name="Picture 6">
            <a:extLst>
              <a:ext uri="{FF2B5EF4-FFF2-40B4-BE49-F238E27FC236}">
                <a16:creationId xmlns:a16="http://schemas.microsoft.com/office/drawing/2014/main" id="{F3866FF4-CD97-46D5-A41E-E3CFCDF830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9394645" y="3755947"/>
            <a:ext cx="2497709" cy="2497709"/>
          </a:xfrm>
          <a:prstGeom prst="rect">
            <a:avLst/>
          </a:prstGeom>
        </p:spPr>
      </p:pic>
    </p:spTree>
    <p:extLst>
      <p:ext uri="{BB962C8B-B14F-4D97-AF65-F5344CB8AC3E}">
        <p14:creationId xmlns:p14="http://schemas.microsoft.com/office/powerpoint/2010/main" val="29686180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D2FE8B7-FF5A-4F06-A8F2-9E459F92EAF5}" type="slidenum">
              <a:rPr lang="en-US" smtClean="0"/>
              <a:t>10</a:t>
            </a:fld>
            <a:endParaRPr lang="en-US"/>
          </a:p>
        </p:txBody>
      </p:sp>
      <p:sp>
        <p:nvSpPr>
          <p:cNvPr id="6" name="Title 1">
            <a:extLst>
              <a:ext uri="{FF2B5EF4-FFF2-40B4-BE49-F238E27FC236}">
                <a16:creationId xmlns:a16="http://schemas.microsoft.com/office/drawing/2014/main" id="{C6828D06-43D5-4BB1-8899-80E335C0E854}"/>
              </a:ext>
            </a:extLst>
          </p:cNvPr>
          <p:cNvSpPr>
            <a:spLocks noGrp="1"/>
          </p:cNvSpPr>
          <p:nvPr>
            <p:ph type="title"/>
          </p:nvPr>
        </p:nvSpPr>
        <p:spPr>
          <a:xfrm>
            <a:off x="70586" y="74442"/>
            <a:ext cx="5292037" cy="1687398"/>
          </a:xfrm>
        </p:spPr>
        <p:txBody>
          <a:bodyPr>
            <a:noAutofit/>
          </a:bodyPr>
          <a:lstStyle/>
          <a:p>
            <a:pPr algn="ctr"/>
            <a:r>
              <a:rPr lang="en-US" sz="4800" b="1" dirty="0">
                <a:solidFill>
                  <a:schemeClr val="accent2"/>
                </a:solidFill>
                <a:latin typeface="HGPHeiseiKakugothictaiW5" panose="020B0600000000000000" pitchFamily="50" charset="-128"/>
                <a:ea typeface="HGPHeiseiKakugothictaiW5" panose="020B0600000000000000" pitchFamily="50" charset="-128"/>
              </a:rPr>
              <a:t>Current Projects</a:t>
            </a:r>
          </a:p>
        </p:txBody>
      </p:sp>
      <p:pic>
        <p:nvPicPr>
          <p:cNvPr id="8" name="Picture 2" descr="https://lh3.googleusercontent.com/-h7-EKwjqddnax5RWO7doeVptxFgf7gYosYdzezxPoM0FmJ0bDgYsK-GMO65G0XhNGVayI7nCvdcwgCs3GOO7xOWTpmPmzRicsq-bZK77Uh0Qdex9AN4g1sJpoAf9xx806OE0t_52mmPBo-TXTEokK65pbqF0fNvbfZxmavqlyNS0xTmoo9ikbEamp-okMo3A8r-cksRj8xtRoHM6ZULS9C8rRfD5JJ2hoetzZBxCU_iXzJzF4hSbqki5CdDI61onYQyBqfW79D15-FXZIMOgMBbi06s6-dDUljJVyszC86aVgh21XiwrPC66jUbLbSIJMMf8zAlCS17cVncR-miwjf5Aq6RAJuek8H1Ewiz5sOrEKBFdnJ9-rHRAi3SOX8lhhcafOEOTtfxAyMvBUpfMpS2G7zPv7ubD6AxEFnM-bE8tTbo4RX0BQNU00Im3glaeye8ZRBdZwHrC1JWBS6G9mZ62D2ySCr2nZpe2zIQGpO0YV-1YfJczJMYD4WFmOs4wBMpweZ4tQrc4xS0zyllAMxiNSM8lzXHlOt7DhAJRy5F3fD_aYOQCAjsiMMNTZqaIIOetVNj8-CrqHxfmBoWn7WUyQ0WP5pePS91WLnHrak3KTkfHYK22CvJNQ=w1230-h923-no">
            <a:extLst>
              <a:ext uri="{FF2B5EF4-FFF2-40B4-BE49-F238E27FC236}">
                <a16:creationId xmlns:a16="http://schemas.microsoft.com/office/drawing/2014/main" id="{D9BF820E-EB64-463D-94D4-302273C1AA2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62624" y="996067"/>
            <a:ext cx="3777932" cy="2736549"/>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
        <p:nvSpPr>
          <p:cNvPr id="9" name="Slide Number Placeholder 4">
            <a:extLst>
              <a:ext uri="{FF2B5EF4-FFF2-40B4-BE49-F238E27FC236}">
                <a16:creationId xmlns:a16="http://schemas.microsoft.com/office/drawing/2014/main" id="{F3CBA0CD-4B88-4320-A539-7A1CC1FBC8AF}"/>
              </a:ext>
            </a:extLst>
          </p:cNvPr>
          <p:cNvSpPr txBox="1">
            <a:spLocks/>
          </p:cNvSpPr>
          <p:nvPr/>
        </p:nvSpPr>
        <p:spPr>
          <a:xfrm>
            <a:off x="10979573" y="6355080"/>
            <a:ext cx="777288" cy="274320"/>
          </a:xfrm>
          <a:prstGeom prst="rect">
            <a:avLst/>
          </a:prstGeom>
          <a:ln w="19050">
            <a:noFill/>
          </a:ln>
        </p:spPr>
        <p:txBody>
          <a:bodyPr vert="horz" lIns="91440" tIns="45720" rIns="91440" bIns="45720" rtlCol="0" anchor="ctr">
            <a:normAutofit/>
          </a:bodyPr>
          <a:lstStyle>
            <a:defPPr>
              <a:defRPr lang="en-US"/>
            </a:defPPr>
            <a:lvl1pPr marL="0" algn="ctr" defTabSz="914400" rtl="0" eaLnBrk="1" latinLnBrk="0" hangingPunct="1">
              <a:defRPr sz="11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D2FE8B7-FF5A-4F06-A8F2-9E459F92EAF5}" type="slidenum">
              <a:rPr lang="en-US" smtClean="0"/>
              <a:pPr/>
              <a:t>10</a:t>
            </a:fld>
            <a:endParaRPr lang="en-US"/>
          </a:p>
        </p:txBody>
      </p:sp>
      <p:pic>
        <p:nvPicPr>
          <p:cNvPr id="10" name="Picture 4" descr="https://lh3.googleusercontent.com/B60Co1F_g6sbRvN5CEW1jY-WvfUIdfEjq9vcoyOROd8J-gesDpXkUdXA-TdiiIAE5TZ1UaS_GWrK6AgDdeV_2wqpXkHyPwpbaKyqLAt8TGXTioAdroS9Hv9GJCYscS84T5P9unW-49zfxXjtRXKkkqgYce-7E3WfII_VghG47IvtmvkUz_xnI9iPKVUXnKq65uV816uVGzoLl5PA3yd-t9qpXaQLKg8olZ0Q_dl_-kzi-FJ7YXmUYQOGDKrss3X6WDrsVbwoOJOJ3Aw63HzknSR9iOD-spYE1pjQ3jcVrEcaM7y4BK7KIO1Ubx5YU6hrpkls2otie20eRedcLDzPrhun747NeOfjYg8JwVvhyB9DzW0QM0-qtvwnGx0YhwTpxPNzG2anJTn_FhbDKDW7ZDBHY_O8_gNnvbq-3wNT74ICpfC8W3mDAwjYZKdDFX6PQLUD7wbgt6cRXvN7xZTFR_qxTb19DAIvm5IRxNLWPdpH6Qyzg8grZvumMi4amlQfEywMSQb6TgKGRI4NXUq5ody6I2qzwMNcwedJvIGChulo30N1k-UrrFyhBONmKfV1MFlQdgwV1aPfGJLdZlTkhC-0r4DzZKgZhV8fR_5oStXrAjG-0PCnRKmY=w519-h923-no">
            <a:extLst>
              <a:ext uri="{FF2B5EF4-FFF2-40B4-BE49-F238E27FC236}">
                <a16:creationId xmlns:a16="http://schemas.microsoft.com/office/drawing/2014/main" id="{3EB4363B-36CD-4BAE-8D2E-4F8FF801B5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8584" y="560826"/>
            <a:ext cx="2504661" cy="3171790"/>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pic>
        <p:nvPicPr>
          <p:cNvPr id="11" name="Picture 6" descr="https://lh3.googleusercontent.com/nKmPPunqCZMIymOPX_jYmeCazOCrCrj-4vybq-BOuAaabJp8nZ1D1EdFSpb-j_6oVbprZ9sfnaF7zFP06qe4mNDSAQ74GEIcIHcecIv_C4BxecDoD0N6rNkhLM-GID07oAvFAxVJVQMuoUsCRBKYfd4LowdHNKsr-M_V5ox6zSx5-SBGrt4KPRdvDi_ITROlQ3eIIR5phVgyF-kosCSXcNcIiWhxPKwcVF4nRisjMRTO722JwnrKn46a7NvFXgXhUCcoYGG9ltpAgaxKoYOX5pmQXED6cZtIOJfzmB52N_STsYkvtNqgOrOPgCfl7l16CTKFng-o0BMbAvAOC1q5SFojFeezsILh73YrkdmtivHbVUEZzyDRhAtm_KM1vcd9Ly1G9Ae2oRNWfYBaBOyvQXr4B4NFJyJQSDTvwJv2YmkfLJDlj5LZDYMa6KSbVE8DmSIFN4Io-Fvrq_W5wBKAdedenXcsATjqTweUTO7edZUP1pzptO7b0AmhndjHrnjl-2FI1aOBS3Ff7s0pkpM1XAqeT6OJy252d8uXsBYYQw5aZY-4QdGfhiXKx47K59hBoYl3j2JHY32679uVJXhl4tmRw8oN_UoJdNMk4y2KHp_HBLWExg7O5Axm=w519-h923-no">
            <a:extLst>
              <a:ext uri="{FF2B5EF4-FFF2-40B4-BE49-F238E27FC236}">
                <a16:creationId xmlns:a16="http://schemas.microsoft.com/office/drawing/2014/main" id="{4A54DB32-34EB-4C47-8713-08C3D2998D8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2624" y="2725510"/>
            <a:ext cx="1971578" cy="3506471"/>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27538" y="3239687"/>
            <a:ext cx="4492212" cy="2992295"/>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236482" y="1979460"/>
            <a:ext cx="5126141" cy="4678204"/>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dobe Fan Heiti Std B" pitchFamily="34" charset="-128"/>
                <a:ea typeface="Adobe Fan Heiti Std B" pitchFamily="34" charset="-128"/>
              </a:rPr>
              <a:t>17 residential properties in East Baltimore</a:t>
            </a:r>
          </a:p>
          <a:p>
            <a:pPr marL="285750" indent="-285750">
              <a:buFont typeface="Arial" panose="020B0604020202020204" pitchFamily="34" charset="0"/>
              <a:buChar char="•"/>
            </a:pPr>
            <a:endParaRPr lang="en-US" sz="2800" dirty="0">
              <a:latin typeface="Adobe Fan Heiti Std B" pitchFamily="34" charset="-128"/>
              <a:ea typeface="Adobe Fan Heiti Std B" pitchFamily="34" charset="-128"/>
            </a:endParaRPr>
          </a:p>
          <a:p>
            <a:pPr marL="285750" indent="-285750">
              <a:buFont typeface="Arial" panose="020B0604020202020204" pitchFamily="34" charset="0"/>
              <a:buChar char="•"/>
            </a:pPr>
            <a:r>
              <a:rPr lang="en-US" sz="2800" dirty="0">
                <a:latin typeface="Adobe Fan Heiti Std B" pitchFamily="34" charset="-128"/>
                <a:ea typeface="Adobe Fan Heiti Std B" pitchFamily="34" charset="-128"/>
              </a:rPr>
              <a:t> 2 multi-unit residential properties (Philadelphia and Baltimore).</a:t>
            </a:r>
          </a:p>
          <a:p>
            <a:pPr marL="285750" indent="-285750">
              <a:buFont typeface="Arial" panose="020B0604020202020204" pitchFamily="34" charset="0"/>
              <a:buChar char="•"/>
            </a:pPr>
            <a:endParaRPr lang="en-US" sz="2800" dirty="0">
              <a:latin typeface="Adobe Fan Heiti Std B" pitchFamily="34" charset="-128"/>
              <a:ea typeface="Adobe Fan Heiti Std B" pitchFamily="34" charset="-128"/>
            </a:endParaRPr>
          </a:p>
          <a:p>
            <a:pPr marL="285750" indent="-285750">
              <a:buFont typeface="Arial" panose="020B0604020202020204" pitchFamily="34" charset="0"/>
              <a:buChar char="•"/>
            </a:pPr>
            <a:r>
              <a:rPr lang="en-US" sz="2800" dirty="0">
                <a:latin typeface="Adobe Fan Heiti Std B" pitchFamily="34" charset="-128"/>
                <a:ea typeface="Adobe Fan Heiti Std B" pitchFamily="34" charset="-128"/>
              </a:rPr>
              <a:t>Charles Village 8000 sq. </a:t>
            </a:r>
            <a:r>
              <a:rPr lang="en-US" sz="2800" dirty="0" err="1">
                <a:latin typeface="Adobe Fan Heiti Std B" pitchFamily="34" charset="-128"/>
                <a:ea typeface="Adobe Fan Heiti Std B" pitchFamily="34" charset="-128"/>
              </a:rPr>
              <a:t>ft</a:t>
            </a:r>
            <a:r>
              <a:rPr lang="en-US" sz="2800" dirty="0">
                <a:latin typeface="Adobe Fan Heiti Std B" pitchFamily="34" charset="-128"/>
                <a:ea typeface="Adobe Fan Heiti Std B" pitchFamily="34" charset="-128"/>
              </a:rPr>
              <a:t>, commercial building – “Launch Start Up Lounge” </a:t>
            </a:r>
          </a:p>
          <a:p>
            <a:endParaRPr lang="en-US" dirty="0"/>
          </a:p>
        </p:txBody>
      </p:sp>
    </p:spTree>
    <p:extLst>
      <p:ext uri="{BB962C8B-B14F-4D97-AF65-F5344CB8AC3E}">
        <p14:creationId xmlns:p14="http://schemas.microsoft.com/office/powerpoint/2010/main" val="31039811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additive="base">
                                        <p:cTn id="19" dur="500" fill="hold"/>
                                        <p:tgtEl>
                                          <p:spTgt spid="1026"/>
                                        </p:tgtEl>
                                        <p:attrNameLst>
                                          <p:attrName>ppt_x</p:attrName>
                                        </p:attrNameLst>
                                      </p:cBhvr>
                                      <p:tavLst>
                                        <p:tav tm="0">
                                          <p:val>
                                            <p:strVal val="#ppt_x"/>
                                          </p:val>
                                        </p:tav>
                                        <p:tav tm="100000">
                                          <p:val>
                                            <p:strVal val="#ppt_x"/>
                                          </p:val>
                                        </p:tav>
                                      </p:tavLst>
                                    </p:anim>
                                    <p:anim calcmode="lin" valueType="num">
                                      <p:cBhvr additive="base">
                                        <p:cTn id="20"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1000"/>
                                        <p:tgtEl>
                                          <p:spTgt spid="3">
                                            <p:txEl>
                                              <p:pRg st="0" end="0"/>
                                            </p:txEl>
                                          </p:spTgt>
                                        </p:tgtEl>
                                      </p:cBhvr>
                                    </p:animEffect>
                                    <p:anim calcmode="lin" valueType="num">
                                      <p:cBhvr>
                                        <p:cTn id="2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1000"/>
                                        <p:tgtEl>
                                          <p:spTgt spid="3">
                                            <p:txEl>
                                              <p:pRg st="2" end="2"/>
                                            </p:txEl>
                                          </p:spTgt>
                                        </p:tgtEl>
                                      </p:cBhvr>
                                    </p:animEffect>
                                    <p:anim calcmode="lin" valueType="num">
                                      <p:cBhvr>
                                        <p:cTn id="3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F106232-0671-4C29-857B-ED9A0591D80C}"/>
              </a:ext>
            </a:extLst>
          </p:cNvPr>
          <p:cNvSpPr>
            <a:spLocks noGrp="1"/>
          </p:cNvSpPr>
          <p:nvPr>
            <p:ph type="sldNum" sz="quarter" idx="12"/>
          </p:nvPr>
        </p:nvSpPr>
        <p:spPr/>
        <p:txBody>
          <a:bodyPr>
            <a:normAutofit/>
          </a:bodyPr>
          <a:lstStyle/>
          <a:p>
            <a:fld id="{5D2FE8B7-FF5A-4F06-A8F2-9E459F92EAF5}" type="slidenum">
              <a:rPr lang="en-US" smtClean="0"/>
              <a:t>11</a:t>
            </a:fld>
            <a:endParaRPr lang="en-US"/>
          </a:p>
        </p:txBody>
      </p:sp>
      <p:sp>
        <p:nvSpPr>
          <p:cNvPr id="2" name="Title 1">
            <a:extLst>
              <a:ext uri="{FF2B5EF4-FFF2-40B4-BE49-F238E27FC236}">
                <a16:creationId xmlns:a16="http://schemas.microsoft.com/office/drawing/2014/main" id="{85591F0A-9141-4441-A097-6C41A9D31F36}"/>
              </a:ext>
            </a:extLst>
          </p:cNvPr>
          <p:cNvSpPr>
            <a:spLocks noGrp="1"/>
          </p:cNvSpPr>
          <p:nvPr>
            <p:ph type="title"/>
          </p:nvPr>
        </p:nvSpPr>
        <p:spPr/>
        <p:txBody>
          <a:bodyPr>
            <a:noAutofit/>
          </a:bodyPr>
          <a:lstStyle/>
          <a:p>
            <a:r>
              <a:rPr lang="en-US" b="1" dirty="0">
                <a:solidFill>
                  <a:schemeClr val="tx1"/>
                </a:solidFill>
                <a:latin typeface="HGPHeiseiKakugothictaiW5" panose="020B0600000000000000" pitchFamily="50" charset="-128"/>
                <a:ea typeface="HGPHeiseiKakugothictaiW5" panose="020B0600000000000000" pitchFamily="50" charset="-128"/>
              </a:rPr>
              <a:t>Dr. Leon D. Caldwell</a:t>
            </a:r>
            <a:r>
              <a:rPr lang="en-US" dirty="0">
                <a:solidFill>
                  <a:schemeClr val="tx1"/>
                </a:solidFill>
                <a:latin typeface="HGPHeiseiKakugothictaiW5" panose="020B0600000000000000" pitchFamily="50" charset="-128"/>
                <a:ea typeface="HGPHeiseiKakugothictaiW5" panose="020B0600000000000000" pitchFamily="50" charset="-128"/>
              </a:rPr>
              <a:t>, </a:t>
            </a:r>
            <a:br>
              <a:rPr lang="en-US" dirty="0">
                <a:solidFill>
                  <a:schemeClr val="tx1"/>
                </a:solidFill>
                <a:latin typeface="HGPHeiseiKakugothictaiW5" panose="020B0600000000000000" pitchFamily="50" charset="-128"/>
                <a:ea typeface="HGPHeiseiKakugothictaiW5" panose="020B0600000000000000" pitchFamily="50" charset="-128"/>
              </a:rPr>
            </a:br>
            <a:r>
              <a:rPr lang="en-US" b="1" dirty="0">
                <a:solidFill>
                  <a:schemeClr val="tx1"/>
                </a:solidFill>
                <a:latin typeface="HGPHeiseiKakugothictaiW5" panose="020B0600000000000000" pitchFamily="50" charset="-128"/>
                <a:ea typeface="HGPHeiseiKakugothictaiW5" panose="020B0600000000000000" pitchFamily="50" charset="-128"/>
              </a:rPr>
              <a:t>Social Entrepreneur and </a:t>
            </a:r>
            <a:br>
              <a:rPr lang="en-US" b="1" dirty="0">
                <a:solidFill>
                  <a:schemeClr val="tx1"/>
                </a:solidFill>
                <a:latin typeface="HGPHeiseiKakugothictaiW5" panose="020B0600000000000000" pitchFamily="50" charset="-128"/>
                <a:ea typeface="HGPHeiseiKakugothictaiW5" panose="020B0600000000000000" pitchFamily="50" charset="-128"/>
              </a:rPr>
            </a:br>
            <a:r>
              <a:rPr lang="en-US" b="1" dirty="0">
                <a:solidFill>
                  <a:schemeClr val="tx1"/>
                </a:solidFill>
                <a:latin typeface="HGPHeiseiKakugothictaiW5" panose="020B0600000000000000" pitchFamily="50" charset="-128"/>
                <a:ea typeface="HGPHeiseiKakugothictaiW5" panose="020B0600000000000000" pitchFamily="50" charset="-128"/>
              </a:rPr>
              <a:t>Scholar-Activist</a:t>
            </a:r>
          </a:p>
        </p:txBody>
      </p:sp>
      <p:pic>
        <p:nvPicPr>
          <p:cNvPr id="5" name="Picture 4"/>
          <p:cNvPicPr>
            <a:picLocks noChangeAspect="1"/>
          </p:cNvPicPr>
          <p:nvPr/>
        </p:nvPicPr>
        <p:blipFill>
          <a:blip r:embed="rId2"/>
          <a:stretch>
            <a:fillRect/>
          </a:stretch>
        </p:blipFill>
        <p:spPr>
          <a:xfrm>
            <a:off x="8987342" y="1701544"/>
            <a:ext cx="2914650" cy="2266950"/>
          </a:xfrm>
          <a:prstGeom prst="rect">
            <a:avLst/>
          </a:prstGeom>
          <a:ln>
            <a:noFill/>
          </a:ln>
          <a:effectLst>
            <a:softEdge rad="112500"/>
          </a:effectLst>
        </p:spPr>
      </p:pic>
      <p:pic>
        <p:nvPicPr>
          <p:cNvPr id="6" name="Picture 5"/>
          <p:cNvPicPr>
            <a:picLocks noChangeAspect="1"/>
          </p:cNvPicPr>
          <p:nvPr/>
        </p:nvPicPr>
        <p:blipFill>
          <a:blip r:embed="rId3"/>
          <a:stretch>
            <a:fillRect/>
          </a:stretch>
        </p:blipFill>
        <p:spPr>
          <a:xfrm>
            <a:off x="339437" y="4575961"/>
            <a:ext cx="3034216" cy="2194964"/>
          </a:xfrm>
          <a:prstGeom prst="rect">
            <a:avLst/>
          </a:prstGeom>
          <a:ln>
            <a:noFill/>
          </a:ln>
          <a:effectLst>
            <a:softEdge rad="112500"/>
          </a:effectLst>
        </p:spPr>
      </p:pic>
      <p:sp>
        <p:nvSpPr>
          <p:cNvPr id="7" name="TextBox 6"/>
          <p:cNvSpPr txBox="1"/>
          <p:nvPr/>
        </p:nvSpPr>
        <p:spPr>
          <a:xfrm>
            <a:off x="339437" y="1701544"/>
            <a:ext cx="8786326" cy="3139321"/>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latin typeface="Adobe Fan Heiti Std B" pitchFamily="34" charset="-128"/>
                <a:ea typeface="Adobe Fan Heiti Std B" pitchFamily="34" charset="-128"/>
              </a:rPr>
              <a:t>20 years experience as award winning Community Based Researcher</a:t>
            </a:r>
          </a:p>
          <a:p>
            <a:pPr marL="285750" indent="-285750">
              <a:buFont typeface="Arial" panose="020B0604020202020204" pitchFamily="34" charset="0"/>
              <a:buChar char="•"/>
            </a:pPr>
            <a:endParaRPr lang="en-US" sz="2000" dirty="0">
              <a:solidFill>
                <a:schemeClr val="bg1"/>
              </a:solidFill>
              <a:latin typeface="Adobe Fan Heiti Std B" pitchFamily="34" charset="-128"/>
              <a:ea typeface="Adobe Fan Heiti Std B" pitchFamily="34" charset="-128"/>
            </a:endParaRPr>
          </a:p>
          <a:p>
            <a:pPr marL="285750" indent="-285750">
              <a:buFont typeface="Arial" panose="020B0604020202020204" pitchFamily="34" charset="0"/>
              <a:buChar char="•"/>
            </a:pPr>
            <a:r>
              <a:rPr lang="en-US" sz="2000" dirty="0">
                <a:solidFill>
                  <a:schemeClr val="bg1"/>
                </a:solidFill>
                <a:latin typeface="Adobe Fan Heiti Std B" pitchFamily="34" charset="-128"/>
                <a:ea typeface="Adobe Fan Heiti Std B" pitchFamily="34" charset="-128"/>
              </a:rPr>
              <a:t>15 years experience as in real estate and business ownership</a:t>
            </a:r>
          </a:p>
          <a:p>
            <a:pPr marL="285750" indent="-285750">
              <a:buFont typeface="Arial" panose="020B0604020202020204" pitchFamily="34" charset="0"/>
              <a:buChar char="•"/>
            </a:pPr>
            <a:endParaRPr lang="en-US" sz="2000" dirty="0">
              <a:solidFill>
                <a:schemeClr val="bg1"/>
              </a:solidFill>
              <a:latin typeface="Adobe Fan Heiti Std B" pitchFamily="34" charset="-128"/>
              <a:ea typeface="Adobe Fan Heiti Std B" pitchFamily="34" charset="-128"/>
            </a:endParaRPr>
          </a:p>
          <a:p>
            <a:pPr marL="285750" indent="-285750">
              <a:buFont typeface="Arial" panose="020B0604020202020204" pitchFamily="34" charset="0"/>
              <a:buChar char="•"/>
            </a:pPr>
            <a:r>
              <a:rPr lang="en-US" sz="2000" dirty="0">
                <a:solidFill>
                  <a:schemeClr val="bg1"/>
                </a:solidFill>
                <a:latin typeface="Adobe Fan Heiti Std B" pitchFamily="34" charset="-128"/>
                <a:ea typeface="Adobe Fan Heiti Std B" pitchFamily="34" charset="-128"/>
              </a:rPr>
              <a:t>Ph.D. in Counseling Psychology, Penn State; BA Economics and M.Ed., Lehigh University </a:t>
            </a:r>
          </a:p>
          <a:p>
            <a:pPr marL="285750" indent="-285750">
              <a:buFont typeface="Arial" panose="020B0604020202020204" pitchFamily="34" charset="0"/>
              <a:buChar char="•"/>
            </a:pPr>
            <a:endParaRPr lang="en-US" sz="2000" dirty="0">
              <a:solidFill>
                <a:schemeClr val="bg1"/>
              </a:solidFill>
              <a:latin typeface="Adobe Fan Heiti Std B" pitchFamily="34" charset="-128"/>
              <a:ea typeface="Adobe Fan Heiti Std B" pitchFamily="34" charset="-128"/>
            </a:endParaRPr>
          </a:p>
          <a:p>
            <a:pPr marL="285750" indent="-285750">
              <a:buFont typeface="Arial" panose="020B0604020202020204" pitchFamily="34" charset="0"/>
              <a:buChar char="•"/>
            </a:pPr>
            <a:r>
              <a:rPr lang="en-US" sz="2000" dirty="0">
                <a:solidFill>
                  <a:schemeClr val="bg1"/>
                </a:solidFill>
                <a:latin typeface="Adobe Fan Heiti Std B" pitchFamily="34" charset="-128"/>
                <a:ea typeface="Adobe Fan Heiti Std B" pitchFamily="34" charset="-128"/>
              </a:rPr>
              <a:t>Associate Professor of Educational Psychology, Social Work and African American Studies; Population Health Interventionist</a:t>
            </a:r>
          </a:p>
          <a:p>
            <a:endParaRPr lang="en-US" dirty="0"/>
          </a:p>
        </p:txBody>
      </p:sp>
      <p:sp>
        <p:nvSpPr>
          <p:cNvPr id="8" name="TextBox 7"/>
          <p:cNvSpPr txBox="1"/>
          <p:nvPr/>
        </p:nvSpPr>
        <p:spPr>
          <a:xfrm>
            <a:off x="3562271" y="4706933"/>
            <a:ext cx="8339721" cy="1908215"/>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latin typeface="Adobe Fan Heiti Std B" pitchFamily="34" charset="-128"/>
                <a:ea typeface="Adobe Fan Heiti Std B" pitchFamily="34" charset="-128"/>
              </a:rPr>
              <a:t>National and International community research experiences</a:t>
            </a:r>
          </a:p>
          <a:p>
            <a:pPr marL="285750" indent="-285750">
              <a:buFont typeface="Arial" panose="020B0604020202020204" pitchFamily="34" charset="0"/>
              <a:buChar char="•"/>
            </a:pPr>
            <a:endParaRPr lang="en-US" sz="2000" dirty="0">
              <a:solidFill>
                <a:schemeClr val="bg1"/>
              </a:solidFill>
              <a:latin typeface="Adobe Fan Heiti Std B" pitchFamily="34" charset="-128"/>
              <a:ea typeface="Adobe Fan Heiti Std B" pitchFamily="34" charset="-128"/>
            </a:endParaRPr>
          </a:p>
          <a:p>
            <a:pPr marL="285750" indent="-285750">
              <a:buFont typeface="Arial" panose="020B0604020202020204" pitchFamily="34" charset="0"/>
              <a:buChar char="•"/>
            </a:pPr>
            <a:r>
              <a:rPr lang="en-US" sz="2000" dirty="0">
                <a:solidFill>
                  <a:schemeClr val="bg1"/>
                </a:solidFill>
                <a:latin typeface="Adobe Fan Heiti Std B" pitchFamily="34" charset="-128"/>
                <a:ea typeface="Adobe Fan Heiti Std B" pitchFamily="34" charset="-128"/>
              </a:rPr>
              <a:t>Senior leader in national philanthropies (e.g. Annie E. Casey Foundation)</a:t>
            </a:r>
          </a:p>
          <a:p>
            <a:pPr marL="285750" indent="-285750">
              <a:buFont typeface="Arial" panose="020B0604020202020204" pitchFamily="34" charset="0"/>
              <a:buChar char="•"/>
            </a:pPr>
            <a:endParaRPr lang="en-US" sz="2000" dirty="0">
              <a:solidFill>
                <a:schemeClr val="bg1"/>
              </a:solidFill>
              <a:latin typeface="Adobe Fan Heiti Std B" pitchFamily="34" charset="-128"/>
              <a:ea typeface="Adobe Fan Heiti Std B" pitchFamily="34" charset="-128"/>
            </a:endParaRPr>
          </a:p>
          <a:p>
            <a:pPr marL="285750" indent="-285750">
              <a:buFont typeface="Arial" panose="020B0604020202020204" pitchFamily="34" charset="0"/>
              <a:buChar char="•"/>
            </a:pPr>
            <a:endParaRPr lang="en-US" dirty="0">
              <a:solidFill>
                <a:schemeClr val="bg1"/>
              </a:solidFill>
            </a:endParaRPr>
          </a:p>
        </p:txBody>
      </p:sp>
    </p:spTree>
    <p:extLst>
      <p:ext uri="{BB962C8B-B14F-4D97-AF65-F5344CB8AC3E}">
        <p14:creationId xmlns:p14="http://schemas.microsoft.com/office/powerpoint/2010/main" val="32972483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additive="base">
                                        <p:cTn id="1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anim calcmode="lin" valueType="num">
                                      <p:cBhvr additive="base">
                                        <p:cTn id="2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 calcmode="lin" valueType="num">
                                      <p:cBhvr additive="base">
                                        <p:cTn id="27"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8">
                                            <p:txEl>
                                              <p:pRg st="0" end="0"/>
                                            </p:txEl>
                                          </p:spTgt>
                                        </p:tgtEl>
                                        <p:attrNameLst>
                                          <p:attrName>style.visibility</p:attrName>
                                        </p:attrNameLst>
                                      </p:cBhvr>
                                      <p:to>
                                        <p:strVal val="visible"/>
                                      </p:to>
                                    </p:set>
                                    <p:anim calcmode="lin" valueType="num">
                                      <p:cBhvr additive="base">
                                        <p:cTn id="38"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8">
                                            <p:txEl>
                                              <p:pRg st="2" end="2"/>
                                            </p:txEl>
                                          </p:spTgt>
                                        </p:tgtEl>
                                        <p:attrNameLst>
                                          <p:attrName>style.visibility</p:attrName>
                                        </p:attrNameLst>
                                      </p:cBhvr>
                                      <p:to>
                                        <p:strVal val="visible"/>
                                      </p:to>
                                    </p:set>
                                    <p:anim calcmode="lin" valueType="num">
                                      <p:cBhvr additive="base">
                                        <p:cTn id="44"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0344" y="1655379"/>
            <a:ext cx="11210524" cy="5842700"/>
          </a:xfrm>
        </p:spPr>
        <p:txBody>
          <a:bodyPr>
            <a:normAutofit/>
          </a:bodyPr>
          <a:lstStyle/>
          <a:p>
            <a:r>
              <a:rPr lang="en-US" dirty="0">
                <a:hlinkClick r:id="rId2"/>
              </a:rPr>
              <a:t>https://www.usda.gov/media/blog/2012/08/8/making-new-connections-during-national-farmers-market-week</a:t>
            </a:r>
            <a:endParaRPr lang="en-US" dirty="0"/>
          </a:p>
          <a:p>
            <a:r>
              <a:rPr lang="en-US" dirty="0">
                <a:hlinkClick r:id="rId3"/>
              </a:rPr>
              <a:t>https://obamawhitehouse.archives.gov/blog/2015/05/11/case-you-missed-it-first-ladys-powerful-remarks-tuskegee-universitys-class-2015</a:t>
            </a:r>
            <a:endParaRPr lang="en-US" dirty="0"/>
          </a:p>
          <a:p>
            <a:r>
              <a:rPr lang="en-US" dirty="0">
                <a:hlinkClick r:id="rId4"/>
              </a:rPr>
              <a:t>https://vimeo.com/95775962</a:t>
            </a:r>
            <a:endParaRPr lang="en-US" dirty="0"/>
          </a:p>
          <a:p>
            <a:r>
              <a:rPr lang="en-US" dirty="0">
                <a:hlinkClick r:id="rId5"/>
              </a:rPr>
              <a:t>https://www.flickr.com/photos/techcocktail/9728842216</a:t>
            </a:r>
            <a:endParaRPr lang="en-US" dirty="0"/>
          </a:p>
          <a:p>
            <a:r>
              <a:rPr lang="en-US" dirty="0">
                <a:hlinkClick r:id="rId6"/>
              </a:rPr>
              <a:t>https://www.flickr.com/photos/benledbetter-architect/6282896719</a:t>
            </a:r>
            <a:endParaRPr lang="en-US" dirty="0"/>
          </a:p>
          <a:p>
            <a:r>
              <a:rPr lang="en-US" dirty="0">
                <a:hlinkClick r:id="rId7"/>
              </a:rPr>
              <a:t>https://upload.wikimedia.org/wikipedia/commons/5/5a/Haikou_People%27s_Park_-_people_exercising_on_exercise_equipment_-_02.jpg</a:t>
            </a:r>
            <a:endParaRPr lang="en-US" dirty="0"/>
          </a:p>
          <a:p>
            <a:r>
              <a:rPr lang="en-US" dirty="0">
                <a:hlinkClick r:id="rId8"/>
              </a:rPr>
              <a:t>https://www.flickr.com/photos/shirazc/2762490009</a:t>
            </a:r>
            <a:endParaRPr lang="en-US" dirty="0"/>
          </a:p>
          <a:p>
            <a:r>
              <a:rPr lang="en-US" dirty="0">
                <a:hlinkClick r:id="rId9"/>
              </a:rPr>
              <a:t>http://www.freestockphotos.biz/stockphoto/16500</a:t>
            </a:r>
          </a:p>
          <a:p>
            <a:r>
              <a:rPr lang="en-US" dirty="0">
                <a:hlinkClick r:id="rId9"/>
              </a:rPr>
              <a:t>https://www.flickr.com/photos/15239812@N00/7165014715</a:t>
            </a:r>
            <a:endParaRPr lang="en-US" dirty="0"/>
          </a:p>
          <a:p>
            <a:r>
              <a:rPr lang="en-US" dirty="0">
                <a:hlinkClick r:id="rId10"/>
              </a:rPr>
              <a:t>https://www.flickr.com/photos/joebehr/16372311013</a:t>
            </a:r>
            <a:endParaRPr lang="en-US" dirty="0"/>
          </a:p>
          <a:p>
            <a:endParaRPr lang="en-US" dirty="0"/>
          </a:p>
          <a:p>
            <a:endParaRPr lang="en-US" dirty="0"/>
          </a:p>
          <a:p>
            <a:endParaRPr lang="en-US" dirty="0"/>
          </a:p>
          <a:p>
            <a:endParaRPr lang="en-US" dirty="0"/>
          </a:p>
          <a:p>
            <a:endParaRPr lang="en-US" dirty="0"/>
          </a:p>
        </p:txBody>
      </p:sp>
      <p:sp>
        <p:nvSpPr>
          <p:cNvPr id="3" name="Slide Number Placeholder 2"/>
          <p:cNvSpPr>
            <a:spLocks noGrp="1"/>
          </p:cNvSpPr>
          <p:nvPr>
            <p:ph type="sldNum" sz="quarter" idx="12"/>
          </p:nvPr>
        </p:nvSpPr>
        <p:spPr/>
        <p:txBody>
          <a:bodyPr/>
          <a:lstStyle/>
          <a:p>
            <a:fld id="{5D2FE8B7-FF5A-4F06-A8F2-9E459F92EAF5}" type="slidenum">
              <a:rPr lang="en-US" smtClean="0"/>
              <a:t>12</a:t>
            </a:fld>
            <a:endParaRPr lang="en-US"/>
          </a:p>
        </p:txBody>
      </p:sp>
      <p:sp>
        <p:nvSpPr>
          <p:cNvPr id="4" name="Title 3"/>
          <p:cNvSpPr>
            <a:spLocks noGrp="1"/>
          </p:cNvSpPr>
          <p:nvPr>
            <p:ph type="title"/>
          </p:nvPr>
        </p:nvSpPr>
        <p:spPr/>
        <p:txBody>
          <a:bodyPr/>
          <a:lstStyle/>
          <a:p>
            <a:r>
              <a:rPr lang="en-US" sz="4800" b="1" dirty="0">
                <a:solidFill>
                  <a:schemeClr val="tx1"/>
                </a:solidFill>
                <a:latin typeface="HGPHeiseiKakugothictaiW5" panose="020B0600000000000000" pitchFamily="50" charset="-128"/>
                <a:ea typeface="HGPHeiseiKakugothictaiW5" panose="020B0600000000000000" pitchFamily="50" charset="-128"/>
              </a:rPr>
              <a:t>images</a:t>
            </a:r>
          </a:p>
        </p:txBody>
      </p:sp>
    </p:spTree>
    <p:extLst>
      <p:ext uri="{BB962C8B-B14F-4D97-AF65-F5344CB8AC3E}">
        <p14:creationId xmlns:p14="http://schemas.microsoft.com/office/powerpoint/2010/main" val="740429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D88DCF0-D092-4AF3-B017-3BDEA4AC4E4F}"/>
              </a:ext>
            </a:extLst>
          </p:cNvPr>
          <p:cNvSpPr>
            <a:spLocks noGrp="1"/>
          </p:cNvSpPr>
          <p:nvPr>
            <p:ph idx="1"/>
          </p:nvPr>
        </p:nvSpPr>
        <p:spPr>
          <a:xfrm>
            <a:off x="318812" y="1750602"/>
            <a:ext cx="11568387" cy="4407408"/>
          </a:xfrm>
        </p:spPr>
        <p:txBody>
          <a:bodyPr>
            <a:normAutofit/>
          </a:bodyPr>
          <a:lstStyle/>
          <a:p>
            <a:pPr marL="0" indent="0" algn="ctr">
              <a:buNone/>
            </a:pPr>
            <a:r>
              <a:rPr lang="en-US" b="1" i="1" dirty="0">
                <a:solidFill>
                  <a:schemeClr val="bg1"/>
                </a:solidFill>
                <a:latin typeface="Adobe Fan Heiti Std B" pitchFamily="34" charset="-128"/>
                <a:ea typeface="Adobe Fan Heiti Std B" pitchFamily="34" charset="-128"/>
                <a:cs typeface="Calibri Light" panose="020F0302020204030204" pitchFamily="34" charset="0"/>
              </a:rPr>
              <a:t>“We envision culturally and economically diverse communities where residents are living optimally. We envision neighborhoods that transform into a community where existing and new residents have opportunities for economic mobility and wellness.”   </a:t>
            </a:r>
          </a:p>
          <a:p>
            <a:pPr marL="0" indent="0">
              <a:buNone/>
            </a:pPr>
            <a:endParaRPr lang="en-US" dirty="0">
              <a:solidFill>
                <a:schemeClr val="bg1"/>
              </a:solidFill>
            </a:endParaRPr>
          </a:p>
          <a:p>
            <a:pPr marL="0" indent="0">
              <a:buNone/>
            </a:pPr>
            <a:r>
              <a:rPr lang="en-US" dirty="0"/>
              <a:t>  </a:t>
            </a:r>
          </a:p>
          <a:p>
            <a:pPr marL="0" indent="0">
              <a:buNone/>
            </a:pPr>
            <a:endParaRPr lang="en-US" dirty="0"/>
          </a:p>
        </p:txBody>
      </p:sp>
      <p:sp>
        <p:nvSpPr>
          <p:cNvPr id="4" name="Slide Number Placeholder 3">
            <a:extLst>
              <a:ext uri="{FF2B5EF4-FFF2-40B4-BE49-F238E27FC236}">
                <a16:creationId xmlns:a16="http://schemas.microsoft.com/office/drawing/2014/main" id="{98C58BC7-65E7-4D1D-A341-C99323D4F388}"/>
              </a:ext>
            </a:extLst>
          </p:cNvPr>
          <p:cNvSpPr>
            <a:spLocks noGrp="1"/>
          </p:cNvSpPr>
          <p:nvPr>
            <p:ph type="sldNum" sz="quarter" idx="12"/>
          </p:nvPr>
        </p:nvSpPr>
        <p:spPr/>
        <p:txBody>
          <a:bodyPr>
            <a:normAutofit/>
          </a:bodyPr>
          <a:lstStyle/>
          <a:p>
            <a:fld id="{5D2FE8B7-FF5A-4F06-A8F2-9E459F92EAF5}" type="slidenum">
              <a:rPr lang="en-US" smtClean="0"/>
              <a:t>2</a:t>
            </a:fld>
            <a:endParaRPr lang="en-US"/>
          </a:p>
        </p:txBody>
      </p:sp>
      <p:sp>
        <p:nvSpPr>
          <p:cNvPr id="2" name="Title 1">
            <a:extLst>
              <a:ext uri="{FF2B5EF4-FFF2-40B4-BE49-F238E27FC236}">
                <a16:creationId xmlns:a16="http://schemas.microsoft.com/office/drawing/2014/main" id="{7EDBC325-F062-427D-8BA1-D31A75CBA99E}"/>
              </a:ext>
            </a:extLst>
          </p:cNvPr>
          <p:cNvSpPr>
            <a:spLocks noGrp="1"/>
          </p:cNvSpPr>
          <p:nvPr>
            <p:ph type="title"/>
          </p:nvPr>
        </p:nvSpPr>
        <p:spPr>
          <a:xfrm>
            <a:off x="429172" y="277020"/>
            <a:ext cx="11175013" cy="1054394"/>
          </a:xfrm>
        </p:spPr>
        <p:txBody>
          <a:bodyPr/>
          <a:lstStyle/>
          <a:p>
            <a:r>
              <a:rPr lang="en-US" sz="6000" b="1" dirty="0">
                <a:solidFill>
                  <a:schemeClr val="tx1"/>
                </a:solidFill>
                <a:effectLst>
                  <a:outerShdw blurRad="38100" dist="38100" dir="2700000" algn="tl">
                    <a:srgbClr val="000000">
                      <a:alpha val="43137"/>
                    </a:srgbClr>
                  </a:outerShdw>
                </a:effectLst>
                <a:latin typeface="HGPHeiseiKakugothictaiW5" panose="020B0600000000000000" pitchFamily="50" charset="-128"/>
                <a:ea typeface="HGPHeiseiKakugothictaiW5" panose="020B0600000000000000" pitchFamily="50" charset="-128"/>
              </a:rPr>
              <a:t>Vision</a:t>
            </a:r>
          </a:p>
        </p:txBody>
      </p:sp>
      <p:pic>
        <p:nvPicPr>
          <p:cNvPr id="1026" name="Picture 2" descr="http://farm9.staticflickr.com/8428/7740418962_a6f59d268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852" y="3120272"/>
            <a:ext cx="4762500" cy="3259066"/>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pic>
        <p:nvPicPr>
          <p:cNvPr id="1028" name="Picture 4" descr="https://obamawhitehouse.archives.gov/sites/default/files/image/image_file/p050915ck-023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1052" y="3120272"/>
            <a:ext cx="5169361" cy="3259065"/>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911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1000"/>
                                        <p:tgtEl>
                                          <p:spTgt spid="1028"/>
                                        </p:tgtEl>
                                      </p:cBhvr>
                                    </p:animEffect>
                                    <p:anim calcmode="lin" valueType="num">
                                      <p:cBhvr>
                                        <p:cTn id="13" dur="1000" fill="hold"/>
                                        <p:tgtEl>
                                          <p:spTgt spid="1028"/>
                                        </p:tgtEl>
                                        <p:attrNameLst>
                                          <p:attrName>ppt_x</p:attrName>
                                        </p:attrNameLst>
                                      </p:cBhvr>
                                      <p:tavLst>
                                        <p:tav tm="0">
                                          <p:val>
                                            <p:strVal val="#ppt_x"/>
                                          </p:val>
                                        </p:tav>
                                        <p:tav tm="100000">
                                          <p:val>
                                            <p:strVal val="#ppt_x"/>
                                          </p:val>
                                        </p:tav>
                                      </p:tavLst>
                                    </p:anim>
                                    <p:anim calcmode="lin" valueType="num">
                                      <p:cBhvr>
                                        <p:cTn id="14" dur="1000" fill="hold"/>
                                        <p:tgtEl>
                                          <p:spTgt spid="1028"/>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7999" y="1772239"/>
            <a:ext cx="11482896" cy="4354240"/>
          </a:xfrm>
        </p:spPr>
        <p:txBody>
          <a:bodyPr/>
          <a:lstStyle/>
          <a:p>
            <a:pPr marL="45720" indent="0" algn="ctr">
              <a:buNone/>
            </a:pPr>
            <a:r>
              <a:rPr lang="en-US" i="1" dirty="0">
                <a:solidFill>
                  <a:schemeClr val="bg1"/>
                </a:solidFill>
                <a:latin typeface="Adobe Fan Heiti Std B" pitchFamily="34" charset="-128"/>
                <a:ea typeface="Adobe Fan Heiti Std B" pitchFamily="34" charset="-128"/>
              </a:rPr>
              <a:t>“We envision intergenerational urban communities that provide for basic needs, spark innovation and create a since of purpose.”</a:t>
            </a:r>
          </a:p>
          <a:p>
            <a:endParaRPr lang="en-US" dirty="0"/>
          </a:p>
        </p:txBody>
      </p:sp>
      <p:sp>
        <p:nvSpPr>
          <p:cNvPr id="3" name="Slide Number Placeholder 2"/>
          <p:cNvSpPr>
            <a:spLocks noGrp="1"/>
          </p:cNvSpPr>
          <p:nvPr>
            <p:ph type="sldNum" sz="quarter" idx="12"/>
          </p:nvPr>
        </p:nvSpPr>
        <p:spPr/>
        <p:txBody>
          <a:bodyPr/>
          <a:lstStyle/>
          <a:p>
            <a:fld id="{5D2FE8B7-FF5A-4F06-A8F2-9E459F92EAF5}" type="slidenum">
              <a:rPr lang="en-US" smtClean="0"/>
              <a:t>3</a:t>
            </a:fld>
            <a:endParaRPr lang="en-US"/>
          </a:p>
        </p:txBody>
      </p:sp>
      <p:sp>
        <p:nvSpPr>
          <p:cNvPr id="4" name="Title 3"/>
          <p:cNvSpPr>
            <a:spLocks noGrp="1"/>
          </p:cNvSpPr>
          <p:nvPr>
            <p:ph type="title"/>
          </p:nvPr>
        </p:nvSpPr>
        <p:spPr/>
        <p:txBody>
          <a:bodyPr/>
          <a:lstStyle/>
          <a:p>
            <a:r>
              <a:rPr lang="en-US" sz="6000" b="1" dirty="0">
                <a:solidFill>
                  <a:schemeClr val="tx1"/>
                </a:solidFill>
                <a:latin typeface="HGPHeiseiKakugothictaiW5" panose="020B0600000000000000" pitchFamily="50" charset="-128"/>
                <a:ea typeface="HGPHeiseiKakugothictaiW5" panose="020B0600000000000000" pitchFamily="50" charset="-128"/>
              </a:rPr>
              <a:t>vision</a:t>
            </a:r>
          </a:p>
        </p:txBody>
      </p:sp>
      <p:pic>
        <p:nvPicPr>
          <p:cNvPr id="2050" name="Picture 2" descr="Image result for old and young communit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892" y="2816134"/>
            <a:ext cx="6081824" cy="3424646"/>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pic>
        <p:nvPicPr>
          <p:cNvPr id="1026" name="Picture 2" descr="Related image">
            <a:extLst>
              <a:ext uri="{FF2B5EF4-FFF2-40B4-BE49-F238E27FC236}">
                <a16:creationId xmlns:a16="http://schemas.microsoft.com/office/drawing/2014/main" id="{BA4E861D-0224-4801-8419-9F4F6D07DE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9823" y="2760039"/>
            <a:ext cx="5301111" cy="353683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0706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1000"/>
                                        <p:tgtEl>
                                          <p:spTgt spid="2050"/>
                                        </p:tgtEl>
                                      </p:cBhvr>
                                    </p:animEffect>
                                    <p:anim calcmode="lin" valueType="num">
                                      <p:cBhvr>
                                        <p:cTn id="11" dur="1000" fill="hold"/>
                                        <p:tgtEl>
                                          <p:spTgt spid="2050"/>
                                        </p:tgtEl>
                                        <p:attrNameLst>
                                          <p:attrName>ppt_x</p:attrName>
                                        </p:attrNameLst>
                                      </p:cBhvr>
                                      <p:tavLst>
                                        <p:tav tm="0">
                                          <p:val>
                                            <p:strVal val="#ppt_x"/>
                                          </p:val>
                                        </p:tav>
                                        <p:tav tm="100000">
                                          <p:val>
                                            <p:strVal val="#ppt_x"/>
                                          </p:val>
                                        </p:tav>
                                      </p:tavLst>
                                    </p:anim>
                                    <p:anim calcmode="lin" valueType="num">
                                      <p:cBhvr>
                                        <p:cTn id="12"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45720" indent="0" algn="ctr">
              <a:buNone/>
            </a:pPr>
            <a:r>
              <a:rPr lang="en-US" i="1" dirty="0">
                <a:solidFill>
                  <a:schemeClr val="bg1"/>
                </a:solidFill>
              </a:rPr>
              <a:t>“Housing is health thus we envision lived environments that integrate active living, enjoyable play and fruitful work.”</a:t>
            </a:r>
          </a:p>
          <a:p>
            <a:pPr marL="45720" indent="0">
              <a:buNone/>
            </a:pPr>
            <a:endParaRPr lang="en-US" dirty="0"/>
          </a:p>
        </p:txBody>
      </p:sp>
      <p:sp>
        <p:nvSpPr>
          <p:cNvPr id="3" name="Slide Number Placeholder 2"/>
          <p:cNvSpPr>
            <a:spLocks noGrp="1"/>
          </p:cNvSpPr>
          <p:nvPr>
            <p:ph type="sldNum" sz="quarter" idx="12"/>
          </p:nvPr>
        </p:nvSpPr>
        <p:spPr/>
        <p:txBody>
          <a:bodyPr/>
          <a:lstStyle/>
          <a:p>
            <a:fld id="{5D2FE8B7-FF5A-4F06-A8F2-9E459F92EAF5}" type="slidenum">
              <a:rPr lang="en-US" smtClean="0"/>
              <a:t>4</a:t>
            </a:fld>
            <a:endParaRPr lang="en-US"/>
          </a:p>
        </p:txBody>
      </p:sp>
      <p:sp>
        <p:nvSpPr>
          <p:cNvPr id="4" name="Title 3"/>
          <p:cNvSpPr>
            <a:spLocks noGrp="1"/>
          </p:cNvSpPr>
          <p:nvPr>
            <p:ph type="title"/>
          </p:nvPr>
        </p:nvSpPr>
        <p:spPr/>
        <p:txBody>
          <a:bodyPr/>
          <a:lstStyle/>
          <a:p>
            <a:r>
              <a:rPr lang="en-US" sz="6000" b="1" dirty="0">
                <a:solidFill>
                  <a:schemeClr val="tx1"/>
                </a:solidFill>
                <a:latin typeface="HGPHeiseiKakugothictaiW5" panose="020B0600000000000000" pitchFamily="50" charset="-128"/>
                <a:ea typeface="HGPHeiseiKakugothictaiW5" panose="020B0600000000000000" pitchFamily="50" charset="-128"/>
              </a:rPr>
              <a:t>vision</a:t>
            </a:r>
          </a:p>
        </p:txBody>
      </p:sp>
      <p:pic>
        <p:nvPicPr>
          <p:cNvPr id="3074" name="Picture 2" descr="https://c1.staticflickr.com/7/6237/6282896719_63d77c2243_b.jpg"/>
          <p:cNvPicPr>
            <a:picLocks noChangeAspect="1" noChangeArrowheads="1"/>
          </p:cNvPicPr>
          <p:nvPr/>
        </p:nvPicPr>
        <p:blipFill rotWithShape="1">
          <a:blip r:embed="rId2">
            <a:extLst>
              <a:ext uri="{28A0092B-C50C-407E-A947-70E740481C1C}">
                <a14:useLocalDpi xmlns:a14="http://schemas.microsoft.com/office/drawing/2010/main" val="0"/>
              </a:ext>
            </a:extLst>
          </a:blip>
          <a:srcRect l="3713" r="14377"/>
          <a:stretch/>
        </p:blipFill>
        <p:spPr bwMode="auto">
          <a:xfrm>
            <a:off x="6867214" y="2595097"/>
            <a:ext cx="4714505" cy="3839203"/>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pic>
        <p:nvPicPr>
          <p:cNvPr id="3076" name="Picture 4" descr="https://upload.wikimedia.org/wikipedia/commons/5/5a/Haikou_People%27s_Park_-_people_exercising_on_exercise_equipment_-_02.jpg"/>
          <p:cNvPicPr>
            <a:picLocks noChangeAspect="1" noChangeArrowheads="1"/>
          </p:cNvPicPr>
          <p:nvPr/>
        </p:nvPicPr>
        <p:blipFill rotWithShape="1">
          <a:blip r:embed="rId3">
            <a:extLst>
              <a:ext uri="{28A0092B-C50C-407E-A947-70E740481C1C}">
                <a14:useLocalDpi xmlns:a14="http://schemas.microsoft.com/office/drawing/2010/main" val="0"/>
              </a:ext>
            </a:extLst>
          </a:blip>
          <a:srcRect l="14227" r="15879"/>
          <a:stretch/>
        </p:blipFill>
        <p:spPr bwMode="auto">
          <a:xfrm>
            <a:off x="498764" y="2595097"/>
            <a:ext cx="5931234" cy="3839202"/>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036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fade">
                                      <p:cBhvr>
                                        <p:cTn id="10" dur="1000"/>
                                        <p:tgtEl>
                                          <p:spTgt spid="3076"/>
                                        </p:tgtEl>
                                      </p:cBhvr>
                                    </p:animEffect>
                                    <p:anim calcmode="lin" valueType="num">
                                      <p:cBhvr>
                                        <p:cTn id="11" dur="1000" fill="hold"/>
                                        <p:tgtEl>
                                          <p:spTgt spid="3076"/>
                                        </p:tgtEl>
                                        <p:attrNameLst>
                                          <p:attrName>ppt_x</p:attrName>
                                        </p:attrNameLst>
                                      </p:cBhvr>
                                      <p:tavLst>
                                        <p:tav tm="0">
                                          <p:val>
                                            <p:strVal val="#ppt_x"/>
                                          </p:val>
                                        </p:tav>
                                        <p:tav tm="100000">
                                          <p:val>
                                            <p:strVal val="#ppt_x"/>
                                          </p:val>
                                        </p:tav>
                                      </p:tavLst>
                                    </p:anim>
                                    <p:anim calcmode="lin" valueType="num">
                                      <p:cBhvr>
                                        <p:cTn id="12" dur="1000" fill="hold"/>
                                        <p:tgtEl>
                                          <p:spTgt spid="3076"/>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1000"/>
                                        <p:tgtEl>
                                          <p:spTgt spid="3074"/>
                                        </p:tgtEl>
                                      </p:cBhvr>
                                    </p:animEffect>
                                    <p:anim calcmode="lin" valueType="num">
                                      <p:cBhvr>
                                        <p:cTn id="16" dur="1000" fill="hold"/>
                                        <p:tgtEl>
                                          <p:spTgt spid="3074"/>
                                        </p:tgtEl>
                                        <p:attrNameLst>
                                          <p:attrName>ppt_x</p:attrName>
                                        </p:attrNameLst>
                                      </p:cBhvr>
                                      <p:tavLst>
                                        <p:tav tm="0">
                                          <p:val>
                                            <p:strVal val="#ppt_x"/>
                                          </p:val>
                                        </p:tav>
                                        <p:tav tm="100000">
                                          <p:val>
                                            <p:strVal val="#ppt_x"/>
                                          </p:val>
                                        </p:tav>
                                      </p:tavLst>
                                    </p:anim>
                                    <p:anim calcmode="lin" valueType="num">
                                      <p:cBhvr>
                                        <p:cTn id="17"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6A0B17-B937-45C5-B96E-36321FB06376}"/>
              </a:ext>
            </a:extLst>
          </p:cNvPr>
          <p:cNvSpPr>
            <a:spLocks noGrp="1"/>
          </p:cNvSpPr>
          <p:nvPr>
            <p:ph idx="1"/>
          </p:nvPr>
        </p:nvSpPr>
        <p:spPr>
          <a:xfrm>
            <a:off x="320633" y="1802778"/>
            <a:ext cx="11542815" cy="4872949"/>
          </a:xfrm>
        </p:spPr>
        <p:txBody>
          <a:bodyPr>
            <a:normAutofit/>
          </a:bodyPr>
          <a:lstStyle/>
          <a:p>
            <a:pPr marL="0" indent="0" algn="ctr">
              <a:buNone/>
            </a:pPr>
            <a:r>
              <a:rPr lang="en-US" sz="2400" dirty="0">
                <a:solidFill>
                  <a:schemeClr val="bg1"/>
                </a:solidFill>
                <a:latin typeface="Adobe Fan Heiti Std B" pitchFamily="34" charset="-128"/>
                <a:ea typeface="Adobe Fan Heiti Std B" pitchFamily="34" charset="-128"/>
              </a:rPr>
              <a:t>Launched in 2015 by Leon D. Caldwell, Ph.D., Ujima Community Transformation Partners, LLC is a community-centered social impact real estate development company. Ujima believes in equitable neighborhood revitalization as an alternative to “gentrification.”</a:t>
            </a:r>
          </a:p>
          <a:p>
            <a:pPr marL="0" indent="0">
              <a:buNone/>
            </a:pPr>
            <a:endParaRPr lang="en-US" sz="2400" dirty="0"/>
          </a:p>
        </p:txBody>
      </p:sp>
      <p:sp>
        <p:nvSpPr>
          <p:cNvPr id="4" name="Slide Number Placeholder 3">
            <a:extLst>
              <a:ext uri="{FF2B5EF4-FFF2-40B4-BE49-F238E27FC236}">
                <a16:creationId xmlns:a16="http://schemas.microsoft.com/office/drawing/2014/main" id="{26C2D76C-5E29-4FF8-BCB7-A7FF48EBD6A4}"/>
              </a:ext>
            </a:extLst>
          </p:cNvPr>
          <p:cNvSpPr>
            <a:spLocks noGrp="1"/>
          </p:cNvSpPr>
          <p:nvPr>
            <p:ph type="sldNum" sz="quarter" idx="12"/>
          </p:nvPr>
        </p:nvSpPr>
        <p:spPr/>
        <p:txBody>
          <a:bodyPr>
            <a:normAutofit/>
          </a:bodyPr>
          <a:lstStyle/>
          <a:p>
            <a:fld id="{5D2FE8B7-FF5A-4F06-A8F2-9E459F92EAF5}" type="slidenum">
              <a:rPr lang="en-US" smtClean="0"/>
              <a:t>5</a:t>
            </a:fld>
            <a:endParaRPr lang="en-US"/>
          </a:p>
        </p:txBody>
      </p:sp>
      <p:sp>
        <p:nvSpPr>
          <p:cNvPr id="2" name="Title 1">
            <a:extLst>
              <a:ext uri="{FF2B5EF4-FFF2-40B4-BE49-F238E27FC236}">
                <a16:creationId xmlns:a16="http://schemas.microsoft.com/office/drawing/2014/main" id="{00FFCEAC-B8B2-4B59-A88C-C70161B29E75}"/>
              </a:ext>
            </a:extLst>
          </p:cNvPr>
          <p:cNvSpPr>
            <a:spLocks noGrp="1"/>
          </p:cNvSpPr>
          <p:nvPr>
            <p:ph type="title"/>
          </p:nvPr>
        </p:nvSpPr>
        <p:spPr>
          <a:xfrm>
            <a:off x="838200" y="365125"/>
            <a:ext cx="10515600" cy="867327"/>
          </a:xfrm>
        </p:spPr>
        <p:txBody>
          <a:bodyPr>
            <a:noAutofit/>
          </a:bodyPr>
          <a:lstStyle/>
          <a:p>
            <a:r>
              <a:rPr lang="en-US" sz="6000" b="1" dirty="0">
                <a:solidFill>
                  <a:schemeClr val="tx1"/>
                </a:solidFill>
                <a:latin typeface="HGPHeiseiKakugothictaiW5" panose="020B0600000000000000" pitchFamily="50" charset="-128"/>
                <a:ea typeface="HGPHeiseiKakugothictaiW5" panose="020B0600000000000000" pitchFamily="50" charset="-128"/>
              </a:rPr>
              <a:t>Intro</a:t>
            </a:r>
          </a:p>
        </p:txBody>
      </p:sp>
      <p:pic>
        <p:nvPicPr>
          <p:cNvPr id="4098" name="Picture 2" descr="https://c1.staticflickr.com/4/3240/2762490009_f03db944fc_b.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1936" t="16519" b="8993"/>
          <a:stretch/>
        </p:blipFill>
        <p:spPr bwMode="auto">
          <a:xfrm>
            <a:off x="2280063" y="3763024"/>
            <a:ext cx="7735989" cy="2708539"/>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8952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3">
                                            <p:txEl>
                                              <p:pRg st="0" end="0"/>
                                            </p:txEl>
                                          </p:spTgt>
                                        </p:tgtEl>
                                        <p:attrNameLst>
                                          <p:attrName>r</p:attrName>
                                        </p:attrNameLst>
                                      </p:cBhvr>
                                    </p:animRot>
                                    <p:animRot by="-240000">
                                      <p:cBhvr>
                                        <p:cTn id="7" dur="200" fill="hold">
                                          <p:stCondLst>
                                            <p:cond delay="200"/>
                                          </p:stCondLst>
                                        </p:cTn>
                                        <p:tgtEl>
                                          <p:spTgt spid="3">
                                            <p:txEl>
                                              <p:pRg st="0" end="0"/>
                                            </p:txEl>
                                          </p:spTgt>
                                        </p:tgtEl>
                                        <p:attrNameLst>
                                          <p:attrName>r</p:attrName>
                                        </p:attrNameLst>
                                      </p:cBhvr>
                                    </p:animRot>
                                    <p:animRot by="240000">
                                      <p:cBhvr>
                                        <p:cTn id="8" dur="200" fill="hold">
                                          <p:stCondLst>
                                            <p:cond delay="400"/>
                                          </p:stCondLst>
                                        </p:cTn>
                                        <p:tgtEl>
                                          <p:spTgt spid="3">
                                            <p:txEl>
                                              <p:pRg st="0" end="0"/>
                                            </p:txEl>
                                          </p:spTgt>
                                        </p:tgtEl>
                                        <p:attrNameLst>
                                          <p:attrName>r</p:attrName>
                                        </p:attrNameLst>
                                      </p:cBhvr>
                                    </p:animRot>
                                    <p:animRot by="-240000">
                                      <p:cBhvr>
                                        <p:cTn id="9" dur="200" fill="hold">
                                          <p:stCondLst>
                                            <p:cond delay="600"/>
                                          </p:stCondLst>
                                        </p:cTn>
                                        <p:tgtEl>
                                          <p:spTgt spid="3">
                                            <p:txEl>
                                              <p:pRg st="0" end="0"/>
                                            </p:txEl>
                                          </p:spTgt>
                                        </p:tgtEl>
                                        <p:attrNameLst>
                                          <p:attrName>r</p:attrName>
                                        </p:attrNameLst>
                                      </p:cBhvr>
                                    </p:animRot>
                                    <p:animRot by="120000">
                                      <p:cBhvr>
                                        <p:cTn id="10" dur="200" fill="hold">
                                          <p:stCondLst>
                                            <p:cond delay="800"/>
                                          </p:stCondLst>
                                        </p:cTn>
                                        <p:tgtEl>
                                          <p:spTgt spid="3">
                                            <p:txEl>
                                              <p:pRg st="0" end="0"/>
                                            </p:txEl>
                                          </p:spTgt>
                                        </p:tgtEl>
                                        <p:attrNameLst>
                                          <p:attrName>r</p:attrName>
                                        </p:attrNameLst>
                                      </p:cBhvr>
                                    </p:animRot>
                                  </p:childTnLst>
                                </p:cTn>
                              </p:par>
                              <p:par>
                                <p:cTn id="11" presetID="22" presetClass="entr" presetSubtype="4" fill="hold" nodeType="with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wipe(down)">
                                      <p:cBhvr>
                                        <p:cTn id="13"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Picture 2" descr="http://i.imgur.com/uomkVI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889" y="0"/>
            <a:ext cx="12192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5D2FE8B7-FF5A-4F06-A8F2-9E459F92EAF5}" type="slidenum">
              <a:rPr lang="en-US" smtClean="0"/>
              <a:t>6</a:t>
            </a:fld>
            <a:endParaRPr lang="en-US"/>
          </a:p>
        </p:txBody>
      </p:sp>
      <p:sp>
        <p:nvSpPr>
          <p:cNvPr id="6" name="TextBox 5"/>
          <p:cNvSpPr txBox="1"/>
          <p:nvPr/>
        </p:nvSpPr>
        <p:spPr>
          <a:xfrm>
            <a:off x="378347" y="382913"/>
            <a:ext cx="7671289" cy="1846659"/>
          </a:xfrm>
          <a:prstGeom prst="rect">
            <a:avLst/>
          </a:prstGeom>
          <a:noFill/>
        </p:spPr>
        <p:txBody>
          <a:bodyPr wrap="square" rtlCol="0">
            <a:spAutoFit/>
          </a:bodyPr>
          <a:lstStyle/>
          <a:p>
            <a:pPr marL="388620" indent="-342900">
              <a:buFont typeface="Wingdings" panose="05000000000000000000" pitchFamily="2" charset="2"/>
              <a:buChar char="Ø"/>
            </a:pPr>
            <a:r>
              <a:rPr lang="en-US" sz="3200" dirty="0">
                <a:latin typeface="Adobe Fan Heiti Std B" pitchFamily="34" charset="-128"/>
                <a:ea typeface="Adobe Fan Heiti Std B" pitchFamily="34" charset="-128"/>
              </a:rPr>
              <a:t>Community Centered Social Impact Real Estate Development </a:t>
            </a:r>
            <a:r>
              <a:rPr lang="en-US" sz="3200" b="1" i="1" dirty="0">
                <a:latin typeface="Adobe Fan Heiti Std B" pitchFamily="34" charset="-128"/>
                <a:ea typeface="Adobe Fan Heiti Std B" pitchFamily="34" charset="-128"/>
              </a:rPr>
              <a:t>Consultation</a:t>
            </a:r>
            <a:r>
              <a:rPr lang="en-US" sz="3200" dirty="0">
                <a:latin typeface="Adobe Fan Heiti Std B" pitchFamily="34" charset="-128"/>
                <a:ea typeface="Adobe Fan Heiti Std B" pitchFamily="34" charset="-128"/>
              </a:rPr>
              <a:t> </a:t>
            </a:r>
          </a:p>
          <a:p>
            <a:endParaRPr lang="en-US" dirty="0"/>
          </a:p>
        </p:txBody>
      </p:sp>
      <p:sp>
        <p:nvSpPr>
          <p:cNvPr id="7" name="TextBox 6"/>
          <p:cNvSpPr txBox="1"/>
          <p:nvPr/>
        </p:nvSpPr>
        <p:spPr>
          <a:xfrm>
            <a:off x="4386623" y="2924209"/>
            <a:ext cx="6444775" cy="1384995"/>
          </a:xfrm>
          <a:prstGeom prst="rect">
            <a:avLst/>
          </a:prstGeom>
          <a:noFill/>
        </p:spPr>
        <p:txBody>
          <a:bodyPr wrap="square" rtlCol="0">
            <a:spAutoFit/>
          </a:bodyPr>
          <a:lstStyle/>
          <a:p>
            <a:pPr marL="331470" indent="-285750">
              <a:buFont typeface="Wingdings" panose="05000000000000000000" pitchFamily="2" charset="2"/>
              <a:buChar char="Ø"/>
            </a:pPr>
            <a:r>
              <a:rPr lang="en-US" sz="3000" dirty="0">
                <a:latin typeface="Adobe Fan Heiti Std B" pitchFamily="34" charset="-128"/>
                <a:ea typeface="Adobe Fan Heiti Std B" pitchFamily="34" charset="-128"/>
              </a:rPr>
              <a:t>Residential and Commercial </a:t>
            </a:r>
          </a:p>
          <a:p>
            <a:pPr marL="45720"/>
            <a:r>
              <a:rPr lang="en-US" sz="3000" b="1" i="1" dirty="0">
                <a:latin typeface="Adobe Fan Heiti Std B" pitchFamily="34" charset="-128"/>
                <a:ea typeface="Adobe Fan Heiti Std B" pitchFamily="34" charset="-128"/>
              </a:rPr>
              <a:t>Development</a:t>
            </a:r>
            <a:r>
              <a:rPr lang="en-US" sz="3000" dirty="0">
                <a:latin typeface="Adobe Fan Heiti Std B" pitchFamily="34" charset="-128"/>
                <a:ea typeface="Adobe Fan Heiti Std B" pitchFamily="34" charset="-128"/>
              </a:rPr>
              <a:t> </a:t>
            </a:r>
          </a:p>
          <a:p>
            <a:pPr marL="285750" indent="-285750">
              <a:buFont typeface="Wingdings" panose="05000000000000000000" pitchFamily="2" charset="2"/>
              <a:buChar char="Ø"/>
            </a:pPr>
            <a:endParaRPr lang="en-US" sz="2400" dirty="0"/>
          </a:p>
        </p:txBody>
      </p:sp>
      <p:sp>
        <p:nvSpPr>
          <p:cNvPr id="8" name="TextBox 7"/>
          <p:cNvSpPr txBox="1"/>
          <p:nvPr/>
        </p:nvSpPr>
        <p:spPr>
          <a:xfrm>
            <a:off x="378347" y="4822069"/>
            <a:ext cx="7764282" cy="1354217"/>
          </a:xfrm>
          <a:prstGeom prst="rect">
            <a:avLst/>
          </a:prstGeom>
          <a:noFill/>
        </p:spPr>
        <p:txBody>
          <a:bodyPr wrap="square" rtlCol="0">
            <a:spAutoFit/>
          </a:bodyPr>
          <a:lstStyle/>
          <a:p>
            <a:pPr marL="457200" indent="-457200">
              <a:buFont typeface="Wingdings" panose="05000000000000000000" pitchFamily="2" charset="2"/>
              <a:buChar char="Ø"/>
            </a:pPr>
            <a:r>
              <a:rPr lang="en-US" sz="3200" b="1" i="1" dirty="0">
                <a:latin typeface="Adobe Fan Heiti Std B" pitchFamily="34" charset="-128"/>
                <a:ea typeface="Adobe Fan Heiti Std B" pitchFamily="34" charset="-128"/>
              </a:rPr>
              <a:t>Financial Services</a:t>
            </a:r>
            <a:r>
              <a:rPr lang="en-US" sz="3200" dirty="0">
                <a:latin typeface="Adobe Fan Heiti Std B" pitchFamily="34" charset="-128"/>
                <a:ea typeface="Adobe Fan Heiti Std B" pitchFamily="34" charset="-128"/>
              </a:rPr>
              <a:t> and Program </a:t>
            </a:r>
            <a:r>
              <a:rPr lang="en-US" sz="3200" b="1" i="1" dirty="0">
                <a:latin typeface="Adobe Fan Heiti Std B" pitchFamily="34" charset="-128"/>
                <a:ea typeface="Adobe Fan Heiti Std B" pitchFamily="34" charset="-128"/>
              </a:rPr>
              <a:t>Partnerships</a:t>
            </a:r>
          </a:p>
          <a:p>
            <a:endParaRPr lang="en-US" dirty="0"/>
          </a:p>
        </p:txBody>
      </p:sp>
      <p:pic>
        <p:nvPicPr>
          <p:cNvPr id="3074" name="Picture 2" descr="http://res.freestockphotos.biz/pictures/16/16500-men-and-women-at-a-town-hall-meeting-pv.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86093" y="99216"/>
            <a:ext cx="3795548" cy="253169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6" name="Picture 4" descr="https://c1.staticflickr.com/9/8693/16372311013_744cb73f9b_b.jpg"/>
          <p:cNvPicPr>
            <a:picLocks noChangeAspect="1" noChangeArrowheads="1"/>
          </p:cNvPicPr>
          <p:nvPr/>
        </p:nvPicPr>
        <p:blipFill rotWithShape="1">
          <a:blip r:embed="rId4">
            <a:extLst>
              <a:ext uri="{28A0092B-C50C-407E-A947-70E740481C1C}">
                <a14:useLocalDpi xmlns:a14="http://schemas.microsoft.com/office/drawing/2010/main" val="0"/>
              </a:ext>
            </a:extLst>
          </a:blip>
          <a:srcRect l="20240" r="11929"/>
          <a:stretch/>
        </p:blipFill>
        <p:spPr bwMode="auto">
          <a:xfrm>
            <a:off x="141889" y="1987957"/>
            <a:ext cx="4244734" cy="256669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8" name="Picture 6" descr="http://maxpixel.freegreatpicture.com/static/photo/1x/Handshake-Agreement-Shake-Hand-Hands-Hand-Shake-36902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86093" y="4268711"/>
            <a:ext cx="3689463" cy="24609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39046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500" fill="hold"/>
                                        <p:tgtEl>
                                          <p:spTgt spid="3074"/>
                                        </p:tgtEl>
                                        <p:attrNameLst>
                                          <p:attrName>ppt_x</p:attrName>
                                        </p:attrNameLst>
                                      </p:cBhvr>
                                      <p:tavLst>
                                        <p:tav tm="0">
                                          <p:val>
                                            <p:strVal val="#ppt_x"/>
                                          </p:val>
                                        </p:tav>
                                        <p:tav tm="100000">
                                          <p:val>
                                            <p:strVal val="#ppt_x"/>
                                          </p:val>
                                        </p:tav>
                                      </p:tavLst>
                                    </p:anim>
                                    <p:anim calcmode="lin" valueType="num">
                                      <p:cBhvr additive="base">
                                        <p:cTn id="1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 calcmode="lin" valueType="num">
                                      <p:cBhvr additive="base">
                                        <p:cTn id="17" dur="500" fill="hold"/>
                                        <p:tgtEl>
                                          <p:spTgt spid="3076"/>
                                        </p:tgtEl>
                                        <p:attrNameLst>
                                          <p:attrName>ppt_x</p:attrName>
                                        </p:attrNameLst>
                                      </p:cBhvr>
                                      <p:tavLst>
                                        <p:tav tm="0">
                                          <p:val>
                                            <p:strVal val="#ppt_x"/>
                                          </p:val>
                                        </p:tav>
                                        <p:tav tm="100000">
                                          <p:val>
                                            <p:strVal val="#ppt_x"/>
                                          </p:val>
                                        </p:tav>
                                      </p:tavLst>
                                    </p:anim>
                                    <p:anim calcmode="lin" valueType="num">
                                      <p:cBhvr additive="base">
                                        <p:cTn id="18" dur="500" fill="hold"/>
                                        <p:tgtEl>
                                          <p:spTgt spid="307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b="16401"/>
          <a:stretch/>
        </p:blipFill>
        <p:spPr bwMode="auto">
          <a:xfrm>
            <a:off x="0" y="1"/>
            <a:ext cx="12192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a:extLst>
              <a:ext uri="{FF2B5EF4-FFF2-40B4-BE49-F238E27FC236}">
                <a16:creationId xmlns:a16="http://schemas.microsoft.com/office/drawing/2014/main" id="{DA2AA5D3-BD14-41A5-ABE6-0D602EBEF018}"/>
              </a:ext>
            </a:extLst>
          </p:cNvPr>
          <p:cNvSpPr>
            <a:spLocks noGrp="1"/>
          </p:cNvSpPr>
          <p:nvPr>
            <p:ph idx="1"/>
          </p:nvPr>
        </p:nvSpPr>
        <p:spPr>
          <a:xfrm>
            <a:off x="490738" y="1577182"/>
            <a:ext cx="11210524" cy="4407408"/>
          </a:xfrm>
        </p:spPr>
        <p:txBody>
          <a:bodyPr>
            <a:noAutofit/>
          </a:bodyPr>
          <a:lstStyle/>
          <a:p>
            <a:pPr marL="0" indent="0" algn="ctr">
              <a:buNone/>
            </a:pPr>
            <a:r>
              <a:rPr lang="en-US" sz="4000" b="1" spc="0" dirty="0">
                <a:ln w="25400">
                  <a:solidFill>
                    <a:schemeClr val="bg1"/>
                  </a:solidFill>
                  <a:prstDash val="solid"/>
                </a:ln>
                <a:solidFill>
                  <a:schemeClr val="tx1"/>
                </a:solidFill>
                <a:effectLst>
                  <a:outerShdw blurRad="41275" dist="20320" dir="1800000" algn="tl" rotWithShape="0">
                    <a:srgbClr val="000000">
                      <a:alpha val="40000"/>
                    </a:srgbClr>
                  </a:outerShdw>
                </a:effectLst>
                <a:latin typeface="Berlin Sans FB" panose="020E0602020502020306" pitchFamily="34" charset="0"/>
                <a:ea typeface="Adobe Fan Heiti Std B" pitchFamily="34" charset="-128"/>
              </a:rPr>
              <a:t>“</a:t>
            </a:r>
            <a:r>
              <a:rPr lang="en-US" sz="4000" b="1" spc="0" dirty="0">
                <a:ln w="25400">
                  <a:solidFill>
                    <a:schemeClr val="bg1"/>
                  </a:solidFill>
                  <a:prstDash val="solid"/>
                </a:ln>
                <a:solidFill>
                  <a:srgbClr val="FFFFFF"/>
                </a:solidFill>
                <a:effectLst>
                  <a:outerShdw blurRad="38100" dist="32000" dir="5400000" algn="tl">
                    <a:srgbClr val="000000">
                      <a:alpha val="30000"/>
                    </a:srgbClr>
                  </a:outerShdw>
                </a:effectLst>
                <a:latin typeface="Berlin Sans FB" panose="020E0602020502020306" pitchFamily="34" charset="0"/>
                <a:ea typeface="Adobe Fan Heiti Std B" pitchFamily="34" charset="-128"/>
              </a:rPr>
              <a:t>To create profitable opportunities for investors of all levels to invest in real estate products that protect residents while transforming blighted urban neighborhoods into vibrant communities that support an extraordinary quality of life with opportunities for economic mobility and wellness.”</a:t>
            </a:r>
          </a:p>
        </p:txBody>
      </p:sp>
      <p:sp>
        <p:nvSpPr>
          <p:cNvPr id="4" name="Slide Number Placeholder 3">
            <a:extLst>
              <a:ext uri="{FF2B5EF4-FFF2-40B4-BE49-F238E27FC236}">
                <a16:creationId xmlns:a16="http://schemas.microsoft.com/office/drawing/2014/main" id="{6D40ADE9-E1D4-4D2A-96C6-1DF0E7F238CA}"/>
              </a:ext>
            </a:extLst>
          </p:cNvPr>
          <p:cNvSpPr>
            <a:spLocks noGrp="1"/>
          </p:cNvSpPr>
          <p:nvPr>
            <p:ph type="sldNum" sz="quarter" idx="12"/>
          </p:nvPr>
        </p:nvSpPr>
        <p:spPr/>
        <p:txBody>
          <a:bodyPr>
            <a:normAutofit/>
          </a:bodyPr>
          <a:lstStyle/>
          <a:p>
            <a:fld id="{5D2FE8B7-FF5A-4F06-A8F2-9E459F92EAF5}" type="slidenum">
              <a:rPr lang="en-US" smtClean="0"/>
              <a:t>7</a:t>
            </a:fld>
            <a:endParaRPr lang="en-US"/>
          </a:p>
        </p:txBody>
      </p:sp>
      <p:sp>
        <p:nvSpPr>
          <p:cNvPr id="2" name="Title 1">
            <a:extLst>
              <a:ext uri="{FF2B5EF4-FFF2-40B4-BE49-F238E27FC236}">
                <a16:creationId xmlns:a16="http://schemas.microsoft.com/office/drawing/2014/main" id="{D447A1C6-0F01-4103-916E-305A53A91282}"/>
              </a:ext>
            </a:extLst>
          </p:cNvPr>
          <p:cNvSpPr>
            <a:spLocks noGrp="1"/>
          </p:cNvSpPr>
          <p:nvPr>
            <p:ph type="title"/>
          </p:nvPr>
        </p:nvSpPr>
        <p:spPr>
          <a:xfrm>
            <a:off x="902631" y="0"/>
            <a:ext cx="11175013" cy="1054394"/>
          </a:xfrm>
        </p:spPr>
        <p:txBody>
          <a:bodyPr>
            <a:normAutofit/>
          </a:bodyPr>
          <a:lstStyle/>
          <a:p>
            <a:r>
              <a:rPr lang="en-US" sz="6000" b="1" dirty="0">
                <a:solidFill>
                  <a:schemeClr val="tx1"/>
                </a:solidFill>
                <a:latin typeface="HGPHeiseiKakugothictaiW5" panose="020B0600000000000000" pitchFamily="50" charset="-128"/>
                <a:ea typeface="HGPHeiseiKakugothictaiW5" panose="020B0600000000000000" pitchFamily="50" charset="-128"/>
              </a:rPr>
              <a:t>Mission</a:t>
            </a:r>
          </a:p>
        </p:txBody>
      </p:sp>
    </p:spTree>
    <p:extLst>
      <p:ext uri="{BB962C8B-B14F-4D97-AF65-F5344CB8AC3E}">
        <p14:creationId xmlns:p14="http://schemas.microsoft.com/office/powerpoint/2010/main" val="31416558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3">
                                            <p:txEl>
                                              <p:pRg st="0" end="0"/>
                                            </p:txEl>
                                          </p:spTgt>
                                        </p:tgtEl>
                                        <p:attrNameLst>
                                          <p:attrName>r</p:attrName>
                                        </p:attrNameLst>
                                      </p:cBhvr>
                                    </p:animRot>
                                    <p:animRot by="-240000">
                                      <p:cBhvr>
                                        <p:cTn id="7" dur="200" fill="hold">
                                          <p:stCondLst>
                                            <p:cond delay="200"/>
                                          </p:stCondLst>
                                        </p:cTn>
                                        <p:tgtEl>
                                          <p:spTgt spid="3">
                                            <p:txEl>
                                              <p:pRg st="0" end="0"/>
                                            </p:txEl>
                                          </p:spTgt>
                                        </p:tgtEl>
                                        <p:attrNameLst>
                                          <p:attrName>r</p:attrName>
                                        </p:attrNameLst>
                                      </p:cBhvr>
                                    </p:animRot>
                                    <p:animRot by="240000">
                                      <p:cBhvr>
                                        <p:cTn id="8" dur="200" fill="hold">
                                          <p:stCondLst>
                                            <p:cond delay="400"/>
                                          </p:stCondLst>
                                        </p:cTn>
                                        <p:tgtEl>
                                          <p:spTgt spid="3">
                                            <p:txEl>
                                              <p:pRg st="0" end="0"/>
                                            </p:txEl>
                                          </p:spTgt>
                                        </p:tgtEl>
                                        <p:attrNameLst>
                                          <p:attrName>r</p:attrName>
                                        </p:attrNameLst>
                                      </p:cBhvr>
                                    </p:animRot>
                                    <p:animRot by="-240000">
                                      <p:cBhvr>
                                        <p:cTn id="9" dur="200" fill="hold">
                                          <p:stCondLst>
                                            <p:cond delay="600"/>
                                          </p:stCondLst>
                                        </p:cTn>
                                        <p:tgtEl>
                                          <p:spTgt spid="3">
                                            <p:txEl>
                                              <p:pRg st="0" end="0"/>
                                            </p:txEl>
                                          </p:spTgt>
                                        </p:tgtEl>
                                        <p:attrNameLst>
                                          <p:attrName>r</p:attrName>
                                        </p:attrNameLst>
                                      </p:cBhvr>
                                    </p:animRot>
                                    <p:animRot by="120000">
                                      <p:cBhvr>
                                        <p:cTn id="10" dur="200" fill="hold">
                                          <p:stCondLst>
                                            <p:cond delay="80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87A016B2-5C05-4C6B-9EBF-740CD73D3FEF}"/>
              </a:ext>
            </a:extLst>
          </p:cNvPr>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827" r="1827"/>
          <a:stretch>
            <a:fillRect/>
          </a:stretch>
        </p:blipFill>
        <p:spPr>
          <a:xfrm>
            <a:off x="5109980" y="1331624"/>
            <a:ext cx="6491598" cy="4758046"/>
          </a:xfrm>
          <a:ln w="76200">
            <a:solidFill>
              <a:schemeClr val="accent2"/>
            </a:solidFill>
          </a:ln>
        </p:spPr>
      </p:pic>
      <p:sp>
        <p:nvSpPr>
          <p:cNvPr id="19" name="Slide Number Placeholder 18">
            <a:extLst>
              <a:ext uri="{FF2B5EF4-FFF2-40B4-BE49-F238E27FC236}">
                <a16:creationId xmlns:a16="http://schemas.microsoft.com/office/drawing/2014/main" id="{A544A54E-EC46-4199-AF71-CE4F7B4A0491}"/>
              </a:ext>
            </a:extLst>
          </p:cNvPr>
          <p:cNvSpPr>
            <a:spLocks noGrp="1"/>
          </p:cNvSpPr>
          <p:nvPr>
            <p:ph type="sldNum" sz="quarter" idx="12"/>
          </p:nvPr>
        </p:nvSpPr>
        <p:spPr/>
        <p:txBody>
          <a:bodyPr>
            <a:normAutofit/>
          </a:bodyPr>
          <a:lstStyle/>
          <a:p>
            <a:fld id="{5D2FE8B7-FF5A-4F06-A8F2-9E459F92EAF5}" type="slidenum">
              <a:rPr lang="en-US" smtClean="0"/>
              <a:t>8</a:t>
            </a:fld>
            <a:endParaRPr lang="en-US"/>
          </a:p>
        </p:txBody>
      </p:sp>
      <p:sp>
        <p:nvSpPr>
          <p:cNvPr id="2" name="Title 1">
            <a:extLst>
              <a:ext uri="{FF2B5EF4-FFF2-40B4-BE49-F238E27FC236}">
                <a16:creationId xmlns:a16="http://schemas.microsoft.com/office/drawing/2014/main" id="{A8963A09-BE22-41C6-84D2-6836786B4314}"/>
              </a:ext>
            </a:extLst>
          </p:cNvPr>
          <p:cNvSpPr>
            <a:spLocks noGrp="1"/>
          </p:cNvSpPr>
          <p:nvPr>
            <p:ph type="title"/>
          </p:nvPr>
        </p:nvSpPr>
        <p:spPr>
          <a:xfrm>
            <a:off x="170981" y="0"/>
            <a:ext cx="9104994" cy="895545"/>
          </a:xfrm>
        </p:spPr>
        <p:txBody>
          <a:bodyPr>
            <a:noAutofit/>
          </a:bodyPr>
          <a:lstStyle/>
          <a:p>
            <a:r>
              <a:rPr lang="en-US" sz="3600" b="1" dirty="0">
                <a:solidFill>
                  <a:schemeClr val="accent2"/>
                </a:solidFill>
                <a:latin typeface="HGPHeiseiKakugothictaiW5" panose="020B0600000000000000" pitchFamily="50" charset="-128"/>
                <a:ea typeface="HGPHeiseiKakugothictaiW5" panose="020B0600000000000000" pitchFamily="50" charset="-128"/>
              </a:rPr>
              <a:t>Economic Mobility Strategies </a:t>
            </a:r>
          </a:p>
        </p:txBody>
      </p:sp>
      <p:sp>
        <p:nvSpPr>
          <p:cNvPr id="4" name="TextBox 3"/>
          <p:cNvSpPr txBox="1"/>
          <p:nvPr/>
        </p:nvSpPr>
        <p:spPr>
          <a:xfrm>
            <a:off x="378371" y="1008994"/>
            <a:ext cx="4461643" cy="5970865"/>
          </a:xfrm>
          <a:prstGeom prst="rect">
            <a:avLst/>
          </a:prstGeom>
          <a:noFill/>
        </p:spPr>
        <p:txBody>
          <a:bodyPr wrap="square" rtlCol="0">
            <a:spAutoFit/>
          </a:bodyPr>
          <a:lstStyle/>
          <a:p>
            <a:pPr marL="285750" indent="-285750">
              <a:buFont typeface="Wingdings" panose="05000000000000000000" pitchFamily="2" charset="2"/>
              <a:buChar char="§"/>
            </a:pPr>
            <a:r>
              <a:rPr lang="en-US" sz="2800" dirty="0">
                <a:latin typeface="Adobe Fan Heiti Std B" pitchFamily="34" charset="-128"/>
                <a:ea typeface="Adobe Fan Heiti Std B" pitchFamily="34" charset="-128"/>
              </a:rPr>
              <a:t>Co-investment with residents e.g. lease-to-purchase plans</a:t>
            </a:r>
          </a:p>
          <a:p>
            <a:pPr marL="285750" indent="-285750">
              <a:buFont typeface="Wingdings" panose="05000000000000000000" pitchFamily="2" charset="2"/>
              <a:buChar char="§"/>
            </a:pPr>
            <a:endParaRPr lang="en-US" sz="2800" dirty="0">
              <a:latin typeface="Adobe Fan Heiti Std B" pitchFamily="34" charset="-128"/>
              <a:ea typeface="Adobe Fan Heiti Std B" pitchFamily="34" charset="-128"/>
            </a:endParaRPr>
          </a:p>
          <a:p>
            <a:pPr marL="285750" indent="-285750">
              <a:buFont typeface="Wingdings" panose="05000000000000000000" pitchFamily="2" charset="2"/>
              <a:buChar char="§"/>
            </a:pPr>
            <a:r>
              <a:rPr lang="en-US" sz="2800" dirty="0">
                <a:latin typeface="Adobe Fan Heiti Std B" pitchFamily="34" charset="-128"/>
                <a:ea typeface="Adobe Fan Heiti Std B" pitchFamily="34" charset="-128"/>
              </a:rPr>
              <a:t>STEAMIE Workspace – workforce development, small business &amp; tech incubator</a:t>
            </a:r>
          </a:p>
          <a:p>
            <a:pPr marL="285750" indent="-285750">
              <a:buFont typeface="Wingdings" panose="05000000000000000000" pitchFamily="2" charset="2"/>
              <a:buChar char="§"/>
            </a:pPr>
            <a:endParaRPr lang="en-US" sz="2800" dirty="0">
              <a:latin typeface="Adobe Fan Heiti Std B" pitchFamily="34" charset="-128"/>
              <a:ea typeface="Adobe Fan Heiti Std B" pitchFamily="34" charset="-128"/>
            </a:endParaRPr>
          </a:p>
          <a:p>
            <a:pPr marL="285750" indent="-285750">
              <a:buFont typeface="Wingdings" panose="05000000000000000000" pitchFamily="2" charset="2"/>
              <a:buChar char="§"/>
            </a:pPr>
            <a:r>
              <a:rPr lang="en-US" sz="2800" dirty="0">
                <a:latin typeface="Adobe Fan Heiti Std B" pitchFamily="34" charset="-128"/>
                <a:ea typeface="Adobe Fan Heiti Std B" pitchFamily="34" charset="-128"/>
              </a:rPr>
              <a:t>Resident small business development co-ops to create sustainable community services.</a:t>
            </a:r>
          </a:p>
          <a:p>
            <a:endParaRPr lang="en-US" dirty="0"/>
          </a:p>
        </p:txBody>
      </p:sp>
    </p:spTree>
    <p:extLst>
      <p:ext uri="{BB962C8B-B14F-4D97-AF65-F5344CB8AC3E}">
        <p14:creationId xmlns:p14="http://schemas.microsoft.com/office/powerpoint/2010/main" val="36564080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A1A7722-0253-4DEE-82B1-AAAC376BA05E}"/>
              </a:ext>
            </a:extLst>
          </p:cNvPr>
          <p:cNvSpPr>
            <a:spLocks noGrp="1"/>
          </p:cNvSpPr>
          <p:nvPr>
            <p:ph type="sldNum" sz="quarter" idx="12"/>
          </p:nvPr>
        </p:nvSpPr>
        <p:spPr/>
        <p:txBody>
          <a:bodyPr>
            <a:normAutofit/>
          </a:bodyPr>
          <a:lstStyle/>
          <a:p>
            <a:fld id="{5D2FE8B7-FF5A-4F06-A8F2-9E459F92EAF5}" type="slidenum">
              <a:rPr lang="en-US" smtClean="0"/>
              <a:t>9</a:t>
            </a:fld>
            <a:endParaRPr lang="en-US"/>
          </a:p>
        </p:txBody>
      </p:sp>
      <p:pic>
        <p:nvPicPr>
          <p:cNvPr id="6" name="Content Placeholder 5">
            <a:extLst>
              <a:ext uri="{FF2B5EF4-FFF2-40B4-BE49-F238E27FC236}">
                <a16:creationId xmlns:a16="http://schemas.microsoft.com/office/drawing/2014/main" id="{7035B316-D0CB-46E6-94F4-4F9030B20A5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55723" y="1087820"/>
            <a:ext cx="7162454" cy="4766101"/>
          </a:xfrm>
          <a:prstGeom prst="rect">
            <a:avLst/>
          </a:prstGeom>
          <a:ln w="127000" cap="sq">
            <a:solidFill>
              <a:schemeClr val="bg2"/>
            </a:solidFill>
            <a:miter lim="800000"/>
          </a:ln>
          <a:effectLst>
            <a:outerShdw blurRad="57150" dist="50800" dir="2700000" algn="tl" rotWithShape="0">
              <a:srgbClr val="000000">
                <a:alpha val="40000"/>
              </a:srgbClr>
            </a:outerShdw>
          </a:effectLst>
        </p:spPr>
      </p:pic>
      <p:sp>
        <p:nvSpPr>
          <p:cNvPr id="8" name="Title 1">
            <a:extLst>
              <a:ext uri="{FF2B5EF4-FFF2-40B4-BE49-F238E27FC236}">
                <a16:creationId xmlns:a16="http://schemas.microsoft.com/office/drawing/2014/main" id="{E627527A-7EC8-46C9-A1A3-5A51CD860200}"/>
              </a:ext>
            </a:extLst>
          </p:cNvPr>
          <p:cNvSpPr>
            <a:spLocks noGrp="1"/>
          </p:cNvSpPr>
          <p:nvPr>
            <p:ph type="title"/>
          </p:nvPr>
        </p:nvSpPr>
        <p:spPr>
          <a:xfrm>
            <a:off x="181663" y="-15766"/>
            <a:ext cx="8547557" cy="1045597"/>
          </a:xfrm>
        </p:spPr>
        <p:txBody>
          <a:bodyPr>
            <a:noAutofit/>
          </a:bodyPr>
          <a:lstStyle/>
          <a:p>
            <a:r>
              <a:rPr lang="en-US" sz="4400" b="1" dirty="0">
                <a:solidFill>
                  <a:schemeClr val="accent2"/>
                </a:solidFill>
                <a:latin typeface="HGPHeiseiKakugothictaiW5" panose="020B0600000000000000" pitchFamily="50" charset="-128"/>
                <a:ea typeface="HGPHeiseiKakugothictaiW5" panose="020B0600000000000000" pitchFamily="50" charset="-128"/>
              </a:rPr>
              <a:t>Wellness Strategies </a:t>
            </a:r>
          </a:p>
        </p:txBody>
      </p:sp>
      <p:sp>
        <p:nvSpPr>
          <p:cNvPr id="9" name="Rectangle 8"/>
          <p:cNvSpPr/>
          <p:nvPr/>
        </p:nvSpPr>
        <p:spPr>
          <a:xfrm>
            <a:off x="379416" y="1077703"/>
            <a:ext cx="3757449" cy="5693866"/>
          </a:xfrm>
          <a:prstGeom prst="rect">
            <a:avLst/>
          </a:prstGeom>
        </p:spPr>
        <p:txBody>
          <a:bodyPr wrap="square">
            <a:spAutoFit/>
          </a:bodyPr>
          <a:lstStyle/>
          <a:p>
            <a:pPr marL="457200" indent="-457200">
              <a:buFont typeface="Arial" panose="020B0604020202020204" pitchFamily="34" charset="0"/>
              <a:buChar char="•"/>
            </a:pPr>
            <a:r>
              <a:rPr lang="en-US" sz="2800" dirty="0">
                <a:solidFill>
                  <a:schemeClr val="bg1"/>
                </a:solidFill>
                <a:latin typeface="Adobe Fan Heiti Std B" pitchFamily="34" charset="-128"/>
                <a:ea typeface="Adobe Fan Heiti Std B" pitchFamily="34" charset="-128"/>
              </a:rPr>
              <a:t>Healing House </a:t>
            </a:r>
          </a:p>
          <a:p>
            <a:pPr marL="457200" indent="-457200">
              <a:buFont typeface="Arial" panose="020B0604020202020204" pitchFamily="34" charset="0"/>
              <a:buChar char="•"/>
            </a:pPr>
            <a:endParaRPr lang="en-US" sz="2800" dirty="0">
              <a:solidFill>
                <a:schemeClr val="bg1"/>
              </a:solidFill>
              <a:latin typeface="Adobe Fan Heiti Std B" pitchFamily="34" charset="-128"/>
              <a:ea typeface="Adobe Fan Heiti Std B" pitchFamily="34" charset="-128"/>
            </a:endParaRPr>
          </a:p>
          <a:p>
            <a:pPr marL="457200" indent="-457200">
              <a:buFont typeface="Arial" panose="020B0604020202020204" pitchFamily="34" charset="0"/>
              <a:buChar char="•"/>
            </a:pPr>
            <a:r>
              <a:rPr lang="en-US" sz="2800" dirty="0">
                <a:solidFill>
                  <a:schemeClr val="bg1"/>
                </a:solidFill>
                <a:latin typeface="Adobe Fan Heiti Std B" pitchFamily="34" charset="-128"/>
                <a:ea typeface="Adobe Fan Heiti Std B" pitchFamily="34" charset="-128"/>
              </a:rPr>
              <a:t>Wellness centers with restaurants</a:t>
            </a:r>
          </a:p>
          <a:p>
            <a:r>
              <a:rPr lang="en-US" sz="2800" dirty="0">
                <a:solidFill>
                  <a:schemeClr val="bg1"/>
                </a:solidFill>
                <a:latin typeface="Adobe Fan Heiti Std B" pitchFamily="34" charset="-128"/>
                <a:ea typeface="Adobe Fan Heiti Std B" pitchFamily="34" charset="-128"/>
              </a:rPr>
              <a:t> </a:t>
            </a:r>
          </a:p>
          <a:p>
            <a:pPr marL="457200" indent="-457200">
              <a:buFont typeface="Arial" panose="020B0604020202020204" pitchFamily="34" charset="0"/>
              <a:buChar char="•"/>
            </a:pPr>
            <a:r>
              <a:rPr lang="en-US" sz="2800" dirty="0">
                <a:solidFill>
                  <a:schemeClr val="bg1"/>
                </a:solidFill>
                <a:latin typeface="Adobe Fan Heiti Std B" pitchFamily="34" charset="-128"/>
                <a:ea typeface="Adobe Fan Heiti Std B" pitchFamily="34" charset="-128"/>
              </a:rPr>
              <a:t>Walkable communities</a:t>
            </a:r>
          </a:p>
          <a:p>
            <a:pPr marL="457200" indent="-457200">
              <a:buFont typeface="Arial" panose="020B0604020202020204" pitchFamily="34" charset="0"/>
              <a:buChar char="•"/>
            </a:pPr>
            <a:endParaRPr lang="en-US" sz="2800" dirty="0">
              <a:solidFill>
                <a:schemeClr val="bg1"/>
              </a:solidFill>
              <a:latin typeface="Adobe Fan Heiti Std B" pitchFamily="34" charset="-128"/>
              <a:ea typeface="Adobe Fan Heiti Std B" pitchFamily="34" charset="-128"/>
            </a:endParaRPr>
          </a:p>
          <a:p>
            <a:pPr marL="457200" indent="-457200">
              <a:buFont typeface="Arial" panose="020B0604020202020204" pitchFamily="34" charset="0"/>
              <a:buChar char="•"/>
            </a:pPr>
            <a:r>
              <a:rPr lang="en-US" sz="2800" dirty="0">
                <a:solidFill>
                  <a:schemeClr val="bg1"/>
                </a:solidFill>
                <a:latin typeface="Adobe Fan Heiti Std B" pitchFamily="34" charset="-128"/>
                <a:ea typeface="Adobe Fan Heiti Std B" pitchFamily="34" charset="-128"/>
              </a:rPr>
              <a:t>Community gardens</a:t>
            </a:r>
          </a:p>
          <a:p>
            <a:pPr marL="457200" indent="-457200">
              <a:buFont typeface="Arial" panose="020B0604020202020204" pitchFamily="34" charset="0"/>
              <a:buChar char="•"/>
            </a:pPr>
            <a:endParaRPr lang="en-US" sz="2800" dirty="0">
              <a:solidFill>
                <a:schemeClr val="bg1"/>
              </a:solidFill>
              <a:latin typeface="Adobe Fan Heiti Std B" pitchFamily="34" charset="-128"/>
              <a:ea typeface="Adobe Fan Heiti Std B" pitchFamily="34" charset="-128"/>
            </a:endParaRPr>
          </a:p>
          <a:p>
            <a:pPr marL="457200" indent="-457200">
              <a:buFont typeface="Arial" panose="020B0604020202020204" pitchFamily="34" charset="0"/>
              <a:buChar char="•"/>
            </a:pPr>
            <a:r>
              <a:rPr lang="en-US" sz="2800" dirty="0">
                <a:solidFill>
                  <a:schemeClr val="bg1"/>
                </a:solidFill>
                <a:latin typeface="Adobe Fan Heiti Std B" pitchFamily="34" charset="-128"/>
                <a:ea typeface="Adobe Fan Heiti Std B" pitchFamily="34" charset="-128"/>
              </a:rPr>
              <a:t>Community building activities</a:t>
            </a:r>
          </a:p>
        </p:txBody>
      </p:sp>
    </p:spTree>
    <p:extLst>
      <p:ext uri="{BB962C8B-B14F-4D97-AF65-F5344CB8AC3E}">
        <p14:creationId xmlns:p14="http://schemas.microsoft.com/office/powerpoint/2010/main" val="39999099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 calcmode="lin" valueType="num">
                                      <p:cBhvr additive="base">
                                        <p:cTn id="19"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6" end="6"/>
                                            </p:txEl>
                                          </p:spTgt>
                                        </p:tgtEl>
                                        <p:attrNameLst>
                                          <p:attrName>style.visibility</p:attrName>
                                        </p:attrNameLst>
                                      </p:cBhvr>
                                      <p:to>
                                        <p:strVal val="visible"/>
                                      </p:to>
                                    </p:set>
                                    <p:anim calcmode="lin" valueType="num">
                                      <p:cBhvr additive="base">
                                        <p:cTn id="25"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anim calcmode="lin" valueType="num">
                                      <p:cBhvr additive="base">
                                        <p:cTn id="31" dur="500" fill="hold"/>
                                        <p:tgtEl>
                                          <p:spTgt spid="9">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Custom 17">
      <a:dk1>
        <a:srgbClr val="FFFFFF"/>
      </a:dk1>
      <a:lt1>
        <a:srgbClr val="000000"/>
      </a:lt1>
      <a:dk2>
        <a:srgbClr val="800000"/>
      </a:dk2>
      <a:lt2>
        <a:srgbClr val="DCDCDC"/>
      </a:lt2>
      <a:accent1>
        <a:srgbClr val="FFFFFF"/>
      </a:accent1>
      <a:accent2>
        <a:srgbClr val="800000"/>
      </a:accent2>
      <a:accent3>
        <a:srgbClr val="9BBB59"/>
      </a:accent3>
      <a:accent4>
        <a:srgbClr val="8064A2"/>
      </a:accent4>
      <a:accent5>
        <a:srgbClr val="4BACC6"/>
      </a:accent5>
      <a:accent6>
        <a:srgbClr val="F79646"/>
      </a:accent6>
      <a:hlink>
        <a:srgbClr val="0000FF"/>
      </a:hlink>
      <a:folHlink>
        <a:srgbClr val="80008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2739</TotalTime>
  <Words>533</Words>
  <Application>Microsoft Office PowerPoint</Application>
  <PresentationFormat>Widescreen</PresentationFormat>
  <Paragraphs>81</Paragraphs>
  <Slides>12</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vt:i4>
      </vt:variant>
    </vt:vector>
  </HeadingPairs>
  <TitlesOfParts>
    <vt:vector size="23" baseType="lpstr">
      <vt:lpstr>Adobe Fan Heiti Std B</vt:lpstr>
      <vt:lpstr>Arial</vt:lpstr>
      <vt:lpstr>Berlin Sans FB</vt:lpstr>
      <vt:lpstr>Calibri</vt:lpstr>
      <vt:lpstr>Calibri Light</vt:lpstr>
      <vt:lpstr>Franklin Gothic Medium</vt:lpstr>
      <vt:lpstr>HGPHeiseiKakugothictaiW5</vt:lpstr>
      <vt:lpstr>Tahoma</vt:lpstr>
      <vt:lpstr>Wingdings</vt:lpstr>
      <vt:lpstr>Wingdings 2</vt:lpstr>
      <vt:lpstr>Grid</vt:lpstr>
      <vt:lpstr>UJIMA COMMUNITY TRANSFORMATION PARTNERS, LLC</vt:lpstr>
      <vt:lpstr>Vision</vt:lpstr>
      <vt:lpstr>vision</vt:lpstr>
      <vt:lpstr>vision</vt:lpstr>
      <vt:lpstr>Intro</vt:lpstr>
      <vt:lpstr>PowerPoint Presentation</vt:lpstr>
      <vt:lpstr>Mission</vt:lpstr>
      <vt:lpstr>Economic Mobility Strategies </vt:lpstr>
      <vt:lpstr>Wellness Strategies </vt:lpstr>
      <vt:lpstr>Current Projects</vt:lpstr>
      <vt:lpstr>Dr. Leon D. Caldwell,  Social Entrepreneur and  Scholar-Activist</vt:lpstr>
      <vt:lpstr>images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Ujima Community Transformation Developers</dc:title>
  <dc:creator>Leon Caldwell</dc:creator>
  <cp:lastModifiedBy>Leon Caldwell</cp:lastModifiedBy>
  <cp:revision>61</cp:revision>
  <cp:lastPrinted>2017-07-11T14:36:48Z</cp:lastPrinted>
  <dcterms:created xsi:type="dcterms:W3CDTF">2017-07-10T04:18:40Z</dcterms:created>
  <dcterms:modified xsi:type="dcterms:W3CDTF">2017-10-03T11:10:34Z</dcterms:modified>
</cp:coreProperties>
</file>